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62" r:id="rId3"/>
    <p:sldId id="456" r:id="rId4"/>
    <p:sldId id="257" r:id="rId5"/>
    <p:sldId id="259" r:id="rId6"/>
    <p:sldId id="263" r:id="rId7"/>
    <p:sldId id="260" r:id="rId8"/>
    <p:sldId id="417" r:id="rId9"/>
    <p:sldId id="264" r:id="rId10"/>
    <p:sldId id="418" r:id="rId11"/>
    <p:sldId id="419" r:id="rId12"/>
    <p:sldId id="420" r:id="rId13"/>
    <p:sldId id="458" r:id="rId14"/>
    <p:sldId id="261" r:id="rId15"/>
    <p:sldId id="421" r:id="rId16"/>
    <p:sldId id="422" r:id="rId17"/>
    <p:sldId id="423" r:id="rId18"/>
    <p:sldId id="424" r:id="rId19"/>
    <p:sldId id="426" r:id="rId20"/>
    <p:sldId id="425" r:id="rId21"/>
    <p:sldId id="428" r:id="rId22"/>
    <p:sldId id="427" r:id="rId23"/>
    <p:sldId id="429" r:id="rId24"/>
    <p:sldId id="430" r:id="rId25"/>
    <p:sldId id="431" r:id="rId26"/>
    <p:sldId id="432" r:id="rId27"/>
    <p:sldId id="435" r:id="rId28"/>
    <p:sldId id="433" r:id="rId29"/>
    <p:sldId id="434" r:id="rId30"/>
    <p:sldId id="436" r:id="rId31"/>
    <p:sldId id="437" r:id="rId32"/>
    <p:sldId id="438" r:id="rId33"/>
    <p:sldId id="439" r:id="rId34"/>
    <p:sldId id="440" r:id="rId35"/>
    <p:sldId id="457" r:id="rId36"/>
    <p:sldId id="441" r:id="rId37"/>
    <p:sldId id="447" r:id="rId38"/>
    <p:sldId id="448" r:id="rId39"/>
    <p:sldId id="449" r:id="rId40"/>
    <p:sldId id="442" r:id="rId41"/>
    <p:sldId id="450" r:id="rId42"/>
    <p:sldId id="451" r:id="rId43"/>
    <p:sldId id="443" r:id="rId44"/>
    <p:sldId id="452" r:id="rId45"/>
    <p:sldId id="453" r:id="rId46"/>
    <p:sldId id="454" r:id="rId47"/>
    <p:sldId id="459" r:id="rId48"/>
    <p:sldId id="446" r:id="rId49"/>
    <p:sldId id="258" r:id="rId50"/>
  </p:sldIdLst>
  <p:sldSz cx="20104100" cy="11309350"/>
  <p:notesSz cx="20104100" cy="1130935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67337A"/>
    <a:srgbClr val="63065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0" autoAdjust="0"/>
    <p:restoredTop sz="94660"/>
  </p:normalViewPr>
  <p:slideViewPr>
    <p:cSldViewPr>
      <p:cViewPr varScale="1">
        <p:scale>
          <a:sx n="92" d="100"/>
          <a:sy n="92" d="100"/>
        </p:scale>
        <p:origin x="600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135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6603F6F-76ED-41D8-9314-20129AB7B4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564EFA-E9C1-A6D7-444F-C392CB136B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EBCC3-4EEF-4398-9FE0-1E9895F1DCC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BAF1FFE-C7DC-28A3-52E0-50447EAED6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3D1A423-C317-2A9A-39AC-8FD7EB2AC2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A31C3-8A08-46C5-9F6E-BB75D9B9EB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524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AD724-C23F-4368-B9F8-7ABBA6542FA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7F1DC-326F-46DB-AEC8-228D7730B2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267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7F1DC-326F-46DB-AEC8-228D7730B25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58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E4A673B-E0FA-7353-E91A-10042E1CEB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01"/>
            <a:ext cx="20104100" cy="79389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746250" y="2740082"/>
            <a:ext cx="17088486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2B3B1-E28B-402C-A8CA-E17BD52120CD}" type="datetime1">
              <a:rPr lang="en-US" altLang="zh-CN" smtClean="0"/>
              <a:t>12/26/2025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380156" y="10922758"/>
            <a:ext cx="356234" cy="318770"/>
          </a:xfrm>
          <a:prstGeom prst="rect">
            <a:avLst/>
          </a:prstGeom>
        </p:spPr>
        <p:txBody>
          <a:bodyPr lIns="0" tIns="0" rIns="0" bIns="0"/>
          <a:lstStyle>
            <a:lvl1pPr>
              <a:defRPr sz="19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  <p:pic>
        <p:nvPicPr>
          <p:cNvPr id="11" name="图片 10" descr="卡通画&#10;&#10;AI 生成的内容可能不正确。">
            <a:extLst>
              <a:ext uri="{FF2B5EF4-FFF2-40B4-BE49-F238E27FC236}">
                <a16:creationId xmlns:a16="http://schemas.microsoft.com/office/drawing/2014/main" id="{C94E9520-B2C0-5E10-D0DB-359CECCD03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850" y="10430227"/>
            <a:ext cx="2423160" cy="7705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291F1411-8675-0C58-B5C8-A1D50D2CE549}"/>
              </a:ext>
            </a:extLst>
          </p:cNvPr>
          <p:cNvSpPr/>
          <p:nvPr userDrawn="1"/>
        </p:nvSpPr>
        <p:spPr>
          <a:xfrm>
            <a:off x="0" y="10841786"/>
            <a:ext cx="20104100" cy="4572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F74864A-9834-90C1-36C8-B3D2A32EC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0798"/>
            <a:ext cx="20104100" cy="110293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2250" y="370266"/>
            <a:ext cx="16185515" cy="10934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88669" y="4947411"/>
            <a:ext cx="18364835" cy="3739515"/>
          </a:xfrm>
          <a:prstGeom prst="rect">
            <a:avLst/>
          </a:prstGeom>
        </p:spPr>
        <p:txBody>
          <a:bodyPr lIns="0" tIns="0" rIns="0" bIns="0"/>
          <a:lstStyle>
            <a:lvl1pPr>
              <a:defRPr sz="19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A76B1-C83F-4380-B9BA-033033BE7974}" type="datetime1">
              <a:rPr lang="en-US" altLang="zh-CN" smtClean="0"/>
              <a:t>12/26/2025</a:t>
            </a:fld>
            <a:endParaRPr 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80A2F269-C075-0EA1-80E3-3251709B8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57450" y="10782332"/>
            <a:ext cx="4623943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EF9FCC8D-02C5-491D-A73F-A2814F8F0B00}" type="slidenum">
              <a:rPr lang="zh-CN" altLang="en-US" smtClean="0"/>
              <a:pPr/>
              <a:t>‹#›</a:t>
            </a:fld>
            <a:endParaRPr lang="zh-CN" altLang="en-US" sz="18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9052458-9D1D-5FCA-1543-59A070A2BED2}"/>
              </a:ext>
            </a:extLst>
          </p:cNvPr>
          <p:cNvSpPr txBox="1"/>
          <p:nvPr userDrawn="1"/>
        </p:nvSpPr>
        <p:spPr>
          <a:xfrm>
            <a:off x="19629704" y="1089849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/48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3BBD38A-E4FC-BC5C-8689-BE10915310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7800"/>
            <a:ext cx="20104100" cy="1102938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Holder 2">
            <a:extLst>
              <a:ext uri="{FF2B5EF4-FFF2-40B4-BE49-F238E27FC236}">
                <a16:creationId xmlns:a16="http://schemas.microsoft.com/office/drawing/2014/main" id="{19B63E54-E283-969A-A91C-CE5F70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" y="365018"/>
            <a:ext cx="16185515" cy="10934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6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D72E9D1-0598-E74E-6E8A-ED25D3A40153}"/>
              </a:ext>
            </a:extLst>
          </p:cNvPr>
          <p:cNvSpPr/>
          <p:nvPr userDrawn="1"/>
        </p:nvSpPr>
        <p:spPr>
          <a:xfrm>
            <a:off x="0" y="10841786"/>
            <a:ext cx="20104100" cy="4572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Holder 5">
            <a:extLst>
              <a:ext uri="{FF2B5EF4-FFF2-40B4-BE49-F238E27FC236}">
                <a16:creationId xmlns:a16="http://schemas.microsoft.com/office/drawing/2014/main" id="{49B6A0E0-DF6C-B11B-2509-1E6E9515AB72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A76B1-C83F-4380-B9BA-033033BE7974}" type="datetime1">
              <a:rPr lang="en-US" altLang="zh-CN" smtClean="0"/>
              <a:t>12/26/2025</a:t>
            </a:fld>
            <a:endParaRPr lang="en-US"/>
          </a:p>
        </p:txBody>
      </p:sp>
      <p:sp>
        <p:nvSpPr>
          <p:cNvPr id="15" name="灯片编号占位符 5">
            <a:extLst>
              <a:ext uri="{FF2B5EF4-FFF2-40B4-BE49-F238E27FC236}">
                <a16:creationId xmlns:a16="http://schemas.microsoft.com/office/drawing/2014/main" id="{F5F59651-B4D4-5D0D-0BC2-7EEF7CC6D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57450" y="10782332"/>
            <a:ext cx="4623943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EF9FCC8D-02C5-491D-A73F-A2814F8F0B00}" type="slidenum">
              <a:rPr lang="zh-CN" altLang="en-US" smtClean="0"/>
              <a:pPr/>
              <a:t>‹#›</a:t>
            </a:fld>
            <a:endParaRPr lang="zh-CN" altLang="en-US" sz="18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C826597-40D2-3C31-71A9-FA667B807EBB}"/>
              </a:ext>
            </a:extLst>
          </p:cNvPr>
          <p:cNvSpPr txBox="1"/>
          <p:nvPr userDrawn="1"/>
        </p:nvSpPr>
        <p:spPr>
          <a:xfrm>
            <a:off x="19629704" y="1089849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/48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B347B31-2913-1A15-5DBA-D0A126E61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52B7-622A-494D-BD1B-7C5419C86413}" type="datetime1">
              <a:rPr lang="en-US" altLang="zh-CN" smtClean="0"/>
              <a:t>12/26/2025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EE1B4A-4A28-E418-A829-1E2C82FB58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853754"/>
            <a:ext cx="20104100" cy="16018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55B9A6B-2CA2-4D14-0EE1-436F7694FC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6372" y="4851486"/>
            <a:ext cx="536494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71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88669" y="4947411"/>
            <a:ext cx="18364835" cy="37395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34AFD-2551-43AB-B01D-C64EA6A8759C}" type="datetime1">
              <a:rPr lang="en-US" altLang="zh-CN" smtClean="0"/>
              <a:t>12/26/2025</a:t>
            </a:fld>
            <a:endParaRPr lang="en-US"/>
          </a:p>
        </p:txBody>
      </p:sp>
      <p:sp>
        <p:nvSpPr>
          <p:cNvPr id="14" name="标题占位符 13">
            <a:extLst>
              <a:ext uri="{FF2B5EF4-FFF2-40B4-BE49-F238E27FC236}">
                <a16:creationId xmlns:a16="http://schemas.microsoft.com/office/drawing/2014/main" id="{E37EAC6E-24A1-1057-5C6F-3732D050F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08" y="49267"/>
            <a:ext cx="17338675" cy="1552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dt="0"/>
  <p:txStyles>
    <p:titleStyle>
      <a:lvl1pPr>
        <a:defRPr sz="7200" b="1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tiff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video" Target="../media/media2.mp4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microsoft.com/office/2007/relationships/media" Target="../media/media4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video" Target="../media/media3.mp4"/><Relationship Id="rId16" Type="http://schemas.openxmlformats.org/officeDocument/2006/relationships/image" Target="../media/image49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44.png"/><Relationship Id="rId5" Type="http://schemas.microsoft.com/office/2007/relationships/media" Target="../media/media5.mp4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video" Target="../media/media4.mp4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8B35C8-6617-8E33-2750-536726350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650" y="2759075"/>
            <a:ext cx="17068800" cy="2031325"/>
          </a:xfrm>
        </p:spPr>
        <p:txBody>
          <a:bodyPr/>
          <a:lstStyle/>
          <a:p>
            <a:pPr algn="ctr"/>
            <a:r>
              <a:rPr lang="en-US" altLang="zh-CN" sz="6600" dirty="0"/>
              <a:t>A new Language paradigm: </a:t>
            </a:r>
            <a:br>
              <a:rPr lang="en-US" altLang="zh-CN" sz="6600" dirty="0"/>
            </a:br>
            <a:r>
              <a:rPr lang="en-US" altLang="zh-CN" sz="6600" dirty="0"/>
              <a:t>diffusion Large Language Model</a:t>
            </a:r>
            <a:endParaRPr lang="zh-CN" altLang="en-US" sz="66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46E2EDA-AAB5-6236-5E7A-D0754F7FC760}"/>
              </a:ext>
            </a:extLst>
          </p:cNvPr>
          <p:cNvSpPr txBox="1"/>
          <p:nvPr/>
        </p:nvSpPr>
        <p:spPr>
          <a:xfrm>
            <a:off x="8642350" y="7254875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solidFill>
                  <a:schemeClr val="bg1"/>
                </a:solidFill>
              </a:rPr>
              <a:t>Fuliang</a:t>
            </a:r>
            <a:r>
              <a:rPr lang="en-US" altLang="zh-CN" sz="2800" dirty="0">
                <a:solidFill>
                  <a:schemeClr val="bg1"/>
                </a:solidFill>
              </a:rPr>
              <a:t> Liu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05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5F15B-6ABB-D945-6AED-F79A20ED2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E563BD-FA08-C6DF-AF0C-B32F6416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396875"/>
            <a:ext cx="16185515" cy="1093470"/>
          </a:xfrm>
        </p:spPr>
        <p:txBody>
          <a:bodyPr>
            <a:normAutofit/>
          </a:bodyPr>
          <a:lstStyle/>
          <a:p>
            <a:r>
              <a:rPr lang="en-US" altLang="zh-CN" sz="4400" dirty="0"/>
              <a:t>Experiments: Sampling</a:t>
            </a:r>
            <a:endParaRPr lang="zh-CN" altLang="en-US" sz="4400" dirty="0"/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BBE60EFB-C7F3-0608-0804-6E0BA69ED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3140075"/>
            <a:ext cx="19531516" cy="651050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FD211A7-2294-5C92-83B8-F5FCF9AEB6DF}"/>
              </a:ext>
            </a:extLst>
          </p:cNvPr>
          <p:cNvSpPr txBox="1"/>
          <p:nvPr/>
        </p:nvSpPr>
        <p:spPr>
          <a:xfrm>
            <a:off x="0" y="10912475"/>
            <a:ext cx="10296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CS236: Deep Generative Models Fall 2023 detailed syllabus</a:t>
            </a:r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7C1A8E-439F-7140-4856-047909122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10</a:t>
            </a:fld>
            <a:endParaRPr lang="zh-CN" altLang="en-US" sz="1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A448E69-0652-1435-DD96-B65EEF3301C0}"/>
              </a:ext>
            </a:extLst>
          </p:cNvPr>
          <p:cNvSpPr txBox="1"/>
          <p:nvPr/>
        </p:nvSpPr>
        <p:spPr>
          <a:xfrm>
            <a:off x="16529050" y="10898497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 Introduction to diffusion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516961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0E4F07-5710-BE82-3860-8AFB2A987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396875"/>
            <a:ext cx="18107025" cy="1093470"/>
          </a:xfrm>
        </p:spPr>
        <p:txBody>
          <a:bodyPr>
            <a:normAutofit/>
          </a:bodyPr>
          <a:lstStyle/>
          <a:p>
            <a:r>
              <a:rPr lang="en-US" altLang="zh-CN" sz="4400" dirty="0"/>
              <a:t>Denoising Diffusion Probabilistic Models (DDPM)</a:t>
            </a:r>
            <a:endParaRPr lang="zh-CN" altLang="en-US" sz="4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A826EB1-11B3-2C90-FAC0-DC8EF43A9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2225675"/>
            <a:ext cx="17180950" cy="73152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7B2DB20-D5EC-917C-74F1-7E18F53173C9}"/>
              </a:ext>
            </a:extLst>
          </p:cNvPr>
          <p:cNvSpPr txBox="1"/>
          <p:nvPr/>
        </p:nvSpPr>
        <p:spPr>
          <a:xfrm>
            <a:off x="0" y="10898497"/>
            <a:ext cx="10296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Denoising Diffusion Probabilistic Models, [Ho et al., </a:t>
            </a:r>
            <a:r>
              <a:rPr lang="en-US" altLang="zh-CN" dirty="0" err="1"/>
              <a:t>NeurIPS</a:t>
            </a:r>
            <a:r>
              <a:rPr lang="en-US" altLang="zh-CN" dirty="0"/>
              <a:t> 2020]</a:t>
            </a:r>
            <a:endParaRPr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AA7203-9909-B7C8-ACEC-CE91A9F78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11</a:t>
            </a:fld>
            <a:endParaRPr lang="zh-CN" altLang="en-US" sz="1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C8B1B93-651E-3D0F-3C0B-25784DA04EDD}"/>
              </a:ext>
            </a:extLst>
          </p:cNvPr>
          <p:cNvSpPr txBox="1"/>
          <p:nvPr/>
        </p:nvSpPr>
        <p:spPr>
          <a:xfrm>
            <a:off x="16529050" y="10898497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 Introduction to diffusion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41679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937D1-8C34-2089-CECB-6FF3CD388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5CF24D-C809-5BBD-F8A9-7CE6D0CC2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396875"/>
            <a:ext cx="18107025" cy="1093470"/>
          </a:xfrm>
        </p:spPr>
        <p:txBody>
          <a:bodyPr>
            <a:normAutofit/>
          </a:bodyPr>
          <a:lstStyle/>
          <a:p>
            <a:r>
              <a:rPr lang="en-US" altLang="zh-CN" sz="4400" dirty="0"/>
              <a:t>Denoising Diffusion Probabilistic Models (DDPM)</a:t>
            </a:r>
            <a:endParaRPr lang="zh-CN" altLang="en-US" sz="4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E6180E3-89C2-EB57-0DC1-F5613EE03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339" y="2378075"/>
            <a:ext cx="16794086" cy="78486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6BC165F-6D9C-2F54-CE83-168FCB41A5F0}"/>
              </a:ext>
            </a:extLst>
          </p:cNvPr>
          <p:cNvSpPr txBox="1"/>
          <p:nvPr/>
        </p:nvSpPr>
        <p:spPr>
          <a:xfrm>
            <a:off x="0" y="10898497"/>
            <a:ext cx="10296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Denoising Diffusion Probabilistic Models, [Ho et al., </a:t>
            </a:r>
            <a:r>
              <a:rPr lang="en-US" altLang="zh-CN" dirty="0" err="1"/>
              <a:t>NeurIPS</a:t>
            </a:r>
            <a:r>
              <a:rPr lang="en-US" altLang="zh-CN" dirty="0"/>
              <a:t> 2020]</a:t>
            </a:r>
            <a:endParaRPr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8E6576-615D-4F93-06F4-7BCA245CE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12</a:t>
            </a:fld>
            <a:endParaRPr lang="zh-CN" altLang="en-US" sz="1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535ECF0-D958-804C-9003-4718C721A9DB}"/>
              </a:ext>
            </a:extLst>
          </p:cNvPr>
          <p:cNvSpPr txBox="1"/>
          <p:nvPr/>
        </p:nvSpPr>
        <p:spPr>
          <a:xfrm>
            <a:off x="16529050" y="10898497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 Introduction to diffusion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510489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DBFEA-83B4-3A3C-CB24-4F9E85CD2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396875"/>
            <a:ext cx="16185515" cy="1093470"/>
          </a:xfrm>
        </p:spPr>
        <p:txBody>
          <a:bodyPr/>
          <a:lstStyle/>
          <a:p>
            <a:r>
              <a:rPr lang="en-US" altLang="zh-CN" dirty="0"/>
              <a:t>Presentation Outline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8BF387-E165-ECE2-FF5C-8763BD0EB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650" y="2603500"/>
            <a:ext cx="8229600" cy="7450822"/>
          </a:xfrm>
        </p:spPr>
        <p:txBody>
          <a:bodyPr/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Introduction to diffusion</a:t>
            </a:r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050" dirty="0">
                <a:solidFill>
                  <a:schemeClr val="bg1">
                    <a:lumMod val="85000"/>
                  </a:schemeClr>
                </a:solidFill>
              </a:rPr>
              <a:t>Deep generation models</a:t>
            </a:r>
            <a:endParaRPr lang="en-US" altLang="zh-CN" sz="3200" dirty="0">
              <a:solidFill>
                <a:schemeClr val="bg1">
                  <a:lumMod val="85000"/>
                </a:schemeClr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050" dirty="0">
                <a:solidFill>
                  <a:schemeClr val="bg1">
                    <a:lumMod val="85000"/>
                  </a:schemeClr>
                </a:solidFill>
              </a:rPr>
              <a:t>Denoising score matching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050" dirty="0">
                <a:solidFill>
                  <a:schemeClr val="bg1">
                    <a:lumMod val="85000"/>
                  </a:schemeClr>
                </a:solidFill>
              </a:rPr>
              <a:t>Langevin MCMC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Annealed Langevin Dynamics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DDPM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3200" dirty="0"/>
              <a:t>Diffusion Language model research</a:t>
            </a:r>
            <a:endParaRPr lang="en-US" altLang="zh-CN" sz="3050" dirty="0"/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050" dirty="0"/>
              <a:t>SEDD:</a:t>
            </a:r>
            <a:r>
              <a:rPr lang="zh-CN" altLang="en-US" sz="3050" dirty="0"/>
              <a:t> </a:t>
            </a:r>
            <a:r>
              <a:rPr lang="en-US" altLang="zh-CN" sz="3050" dirty="0"/>
              <a:t>first </a:t>
            </a:r>
            <a:r>
              <a:rPr lang="en-US" altLang="zh-CN" sz="3050" dirty="0" err="1"/>
              <a:t>dllm</a:t>
            </a:r>
            <a:endParaRPr lang="en-US" altLang="zh-CN" sz="3050" dirty="0"/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dirty="0"/>
              <a:t>LLADA series: scaling to 8B</a:t>
            </a:r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dirty="0"/>
              <a:t>Accelerate </a:t>
            </a:r>
            <a:r>
              <a:rPr lang="en-US" altLang="zh-CN" sz="3200" dirty="0" err="1"/>
              <a:t>dllm</a:t>
            </a:r>
            <a:r>
              <a:rPr lang="en-US" altLang="zh-CN" sz="3200" dirty="0"/>
              <a:t> with KV-cache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350" dirty="0">
                <a:solidFill>
                  <a:schemeClr val="bg1">
                    <a:lumMod val="85000"/>
                  </a:schemeClr>
                </a:solidFill>
              </a:rPr>
              <a:t>Interpolation of </a:t>
            </a:r>
            <a:r>
              <a:rPr lang="en-US" altLang="zh-CN" sz="3350" dirty="0" err="1">
                <a:solidFill>
                  <a:schemeClr val="bg1">
                    <a:lumMod val="85000"/>
                  </a:schemeClr>
                </a:solidFill>
              </a:rPr>
              <a:t>llm</a:t>
            </a:r>
            <a:r>
              <a:rPr lang="en-US" altLang="zh-CN" sz="3350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US" altLang="zh-CN" sz="3350" dirty="0" err="1">
                <a:solidFill>
                  <a:schemeClr val="bg1">
                    <a:lumMod val="85000"/>
                  </a:schemeClr>
                </a:solidFill>
              </a:rPr>
              <a:t>dllm</a:t>
            </a:r>
            <a:endParaRPr lang="en-US" altLang="zh-CN" sz="3350" dirty="0">
              <a:solidFill>
                <a:schemeClr val="bg1">
                  <a:lumMod val="85000"/>
                </a:schemeClr>
              </a:solidFill>
            </a:endParaRP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Fast-</a:t>
            </a:r>
            <a:r>
              <a:rPr lang="en-US" altLang="zh-CN" sz="3200" dirty="0" err="1">
                <a:solidFill>
                  <a:schemeClr val="bg1">
                    <a:lumMod val="85000"/>
                  </a:schemeClr>
                </a:solidFill>
              </a:rPr>
              <a:t>dllm</a:t>
            </a: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 v2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SDAR series</a:t>
            </a:r>
            <a:endParaRPr lang="en-US" altLang="zh-CN" sz="3050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84FE634-4CE9-E440-E60A-78BC92B46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278" y="2606675"/>
            <a:ext cx="12605822" cy="7040892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A76E69-1FB6-55F2-F336-E548ED786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13</a:t>
            </a:fld>
            <a:endParaRPr lang="zh-CN" altLang="en-US" sz="1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C0878B9-9489-B3B6-AD59-1F371D3099E5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874879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06650-B8D7-464B-1721-905E074D3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6DB714-2827-82EB-15DB-FAB4B012E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96875"/>
            <a:ext cx="16185515" cy="1093470"/>
          </a:xfrm>
        </p:spPr>
        <p:txBody>
          <a:bodyPr>
            <a:normAutofit/>
          </a:bodyPr>
          <a:lstStyle/>
          <a:p>
            <a:r>
              <a:rPr lang="en-US" altLang="zh-CN" sz="4400" dirty="0"/>
              <a:t>SOTA discrete generation: Autoregressive/AR Modeling</a:t>
            </a:r>
            <a:endParaRPr lang="zh-CN" altLang="en-US" sz="4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02835-E6D7-7685-0BCF-FBBCC682B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57" t="20930"/>
          <a:stretch>
            <a:fillRect/>
          </a:stretch>
        </p:blipFill>
        <p:spPr>
          <a:xfrm>
            <a:off x="4870450" y="2563576"/>
            <a:ext cx="5486400" cy="212967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EF7C5F1-EB24-4596-5EB1-B8E6DBD872A7}"/>
              </a:ext>
            </a:extLst>
          </p:cNvPr>
          <p:cNvSpPr txBox="1"/>
          <p:nvPr/>
        </p:nvSpPr>
        <p:spPr>
          <a:xfrm>
            <a:off x="679450" y="5120152"/>
            <a:ext cx="14836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600" dirty="0"/>
              <a:t>Best Approach So Far for discrete data: </a:t>
            </a:r>
            <a:r>
              <a:rPr lang="en-US" altLang="zh-CN" sz="3600" b="1" dirty="0"/>
              <a:t>Autoregressive/AR</a:t>
            </a:r>
            <a:r>
              <a:rPr lang="en-US" altLang="zh-CN" sz="3600" dirty="0"/>
              <a:t> Modeling</a:t>
            </a:r>
            <a:endParaRPr lang="zh-CN" altLang="en-US" sz="36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98C6-A268-6F51-90D1-ED03B3882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303" y="6332915"/>
            <a:ext cx="8256148" cy="311344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00185FF-CBCB-003E-23A2-446F84D51A38}"/>
              </a:ext>
            </a:extLst>
          </p:cNvPr>
          <p:cNvSpPr txBox="1"/>
          <p:nvPr/>
        </p:nvSpPr>
        <p:spPr>
          <a:xfrm>
            <a:off x="679450" y="2064093"/>
            <a:ext cx="2884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600" dirty="0"/>
              <a:t>Introduction</a:t>
            </a:r>
            <a:endParaRPr lang="zh-CN" altLang="en-US" sz="36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341782E-2FCC-BF41-7ABC-A524BADAC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850" y="6001903"/>
            <a:ext cx="8875098" cy="19387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9B8C96-84BA-8A1E-B460-9575F3CE9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6850" y="7889639"/>
            <a:ext cx="7683039" cy="2821502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5AC6BC9B-19BB-77B3-F101-22DBC685F9C5}"/>
              </a:ext>
            </a:extLst>
          </p:cNvPr>
          <p:cNvSpPr/>
          <p:nvPr/>
        </p:nvSpPr>
        <p:spPr>
          <a:xfrm>
            <a:off x="10280650" y="6001903"/>
            <a:ext cx="9144000" cy="470923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3133D20-7040-7584-01F6-A9BD8B0D35FA}"/>
              </a:ext>
            </a:extLst>
          </p:cNvPr>
          <p:cNvSpPr txBox="1"/>
          <p:nvPr/>
        </p:nvSpPr>
        <p:spPr>
          <a:xfrm>
            <a:off x="0" y="10898497"/>
            <a:ext cx="1188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Discrete Diffusion Modeling by Estimating the Ratios of the Data Distribution </a:t>
            </a:r>
            <a:r>
              <a:rPr lang="en-US" altLang="zh-CN" dirty="0"/>
              <a:t>[Lou at ai., </a:t>
            </a:r>
            <a:r>
              <a:rPr lang="en-US" altLang="zh-CN" dirty="0">
                <a:solidFill>
                  <a:srgbClr val="C00000"/>
                </a:solidFill>
              </a:rPr>
              <a:t>ICML 24 best paper</a:t>
            </a:r>
            <a:r>
              <a:rPr lang="en-US" altLang="zh-CN" dirty="0"/>
              <a:t>]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7B8DFD7-5C4B-8238-013C-69B9D9D51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14</a:t>
            </a:fld>
            <a:endParaRPr lang="zh-CN" altLang="en-US" sz="1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4234888-B0D5-A9EA-46DA-8475EB5685AF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301522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FB4B97-55AB-8F9E-8A43-DFF15D5F1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396875"/>
            <a:ext cx="16185515" cy="1093470"/>
          </a:xfrm>
        </p:spPr>
        <p:txBody>
          <a:bodyPr>
            <a:normAutofit/>
          </a:bodyPr>
          <a:lstStyle/>
          <a:p>
            <a:r>
              <a:rPr lang="en-US" altLang="zh-CN" sz="4400" dirty="0"/>
              <a:t>Diffusion for NLP?</a:t>
            </a:r>
            <a:endParaRPr lang="zh-CN" altLang="en-US" sz="4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F885CEF-7780-E9C5-6230-E1A5C7F69B5C}"/>
              </a:ext>
            </a:extLst>
          </p:cNvPr>
          <p:cNvSpPr txBox="1"/>
          <p:nvPr/>
        </p:nvSpPr>
        <p:spPr>
          <a:xfrm>
            <a:off x="1320800" y="1465881"/>
            <a:ext cx="89535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000" dirty="0"/>
              <a:t>No definition of </a:t>
            </a:r>
            <a:r>
              <a:rPr lang="en-US" altLang="zh-CN" sz="3000" b="1" dirty="0"/>
              <a:t>score</a:t>
            </a:r>
            <a:r>
              <a:rPr lang="en-US" altLang="zh-CN" sz="3000" dirty="0"/>
              <a:t> for tokens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/>
              <a:t>Concrete Score:</a:t>
            </a:r>
          </a:p>
          <a:p>
            <a:endParaRPr lang="zh-CN" altLang="en-US" sz="3000" b="1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D1EE46E-3937-FF97-FA1C-479AE7F61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3140075"/>
            <a:ext cx="6135611" cy="27384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5D1221C-ADFE-0B2F-A8AE-627E5099C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357" y="6390963"/>
            <a:ext cx="7162800" cy="38399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2649C25-2CB8-9B4A-29B2-673346F3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850" y="2171959"/>
            <a:ext cx="8426450" cy="586842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E4A316D-4E90-18AF-EB10-ECE8D6F26519}"/>
              </a:ext>
            </a:extLst>
          </p:cNvPr>
          <p:cNvSpPr txBox="1"/>
          <p:nvPr/>
        </p:nvSpPr>
        <p:spPr>
          <a:xfrm>
            <a:off x="12261850" y="8885118"/>
            <a:ext cx="508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Suitable for Transformer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A71BEBD-E1FD-E75D-EC44-8AD05DD4D455}"/>
              </a:ext>
            </a:extLst>
          </p:cNvPr>
          <p:cNvSpPr txBox="1"/>
          <p:nvPr/>
        </p:nvSpPr>
        <p:spPr>
          <a:xfrm>
            <a:off x="0" y="10898497"/>
            <a:ext cx="1188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Discrete Diffusion Modeling by Estimating the Ratios of the Data Distribution </a:t>
            </a:r>
            <a:r>
              <a:rPr lang="en-US" altLang="zh-CN" dirty="0"/>
              <a:t>[Lou at ai., </a:t>
            </a:r>
            <a:r>
              <a:rPr lang="en-US" altLang="zh-CN" dirty="0">
                <a:solidFill>
                  <a:srgbClr val="C00000"/>
                </a:solidFill>
              </a:rPr>
              <a:t>ICML 24 best paper</a:t>
            </a:r>
            <a:r>
              <a:rPr lang="en-US" altLang="zh-CN" dirty="0"/>
              <a:t>]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917B29E-10D6-466D-26EC-335F09F0A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15</a:t>
            </a:fld>
            <a:endParaRPr lang="zh-CN" altLang="en-US" sz="1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6DC6113-B987-DA78-DE7B-89E2715885AA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686239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AB56F-40C3-54C4-A9E3-28CB9DA97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0F28C0-5D65-C27F-DD49-E41C2A2C7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396875"/>
            <a:ext cx="16185515" cy="1093470"/>
          </a:xfrm>
        </p:spPr>
        <p:txBody>
          <a:bodyPr>
            <a:normAutofit/>
          </a:bodyPr>
          <a:lstStyle/>
          <a:p>
            <a:r>
              <a:rPr lang="en-US" altLang="zh-CN" sz="4400" dirty="0"/>
              <a:t>SEDD: loss function design</a:t>
            </a:r>
            <a:endParaRPr lang="zh-CN" altLang="en-US" sz="4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171DD4-A632-39F9-B750-DB6F8C811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04" y="1490345"/>
            <a:ext cx="8514286" cy="3904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7932D0-0E35-536F-320F-E012DF219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250" y="1646736"/>
            <a:ext cx="7924800" cy="46384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837E481-B9A3-53B9-9E86-B553747A3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04" y="6223738"/>
            <a:ext cx="8203301" cy="4460138"/>
          </a:xfrm>
          <a:prstGeom prst="rect">
            <a:avLst/>
          </a:prstGeom>
        </p:spPr>
      </p:pic>
      <p:sp>
        <p:nvSpPr>
          <p:cNvPr id="14" name="箭头: 下 13">
            <a:extLst>
              <a:ext uri="{FF2B5EF4-FFF2-40B4-BE49-F238E27FC236}">
                <a16:creationId xmlns:a16="http://schemas.microsoft.com/office/drawing/2014/main" id="{437009E0-1C22-0061-4AFC-A7D48B15ECE3}"/>
              </a:ext>
            </a:extLst>
          </p:cNvPr>
          <p:cNvSpPr/>
          <p:nvPr/>
        </p:nvSpPr>
        <p:spPr>
          <a:xfrm>
            <a:off x="4260850" y="5654675"/>
            <a:ext cx="685800" cy="6304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1D819F5-E36F-2A8D-B48C-9BDECE96D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0200" y="6953366"/>
            <a:ext cx="8276190" cy="3361905"/>
          </a:xfrm>
          <a:prstGeom prst="rect">
            <a:avLst/>
          </a:prstGeom>
        </p:spPr>
      </p:pic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F7A345F7-EC05-30C6-AC9E-2A0A230E189D}"/>
              </a:ext>
            </a:extLst>
          </p:cNvPr>
          <p:cNvCxnSpPr>
            <a:cxnSpLocks/>
          </p:cNvCxnSpPr>
          <p:nvPr/>
        </p:nvCxnSpPr>
        <p:spPr>
          <a:xfrm>
            <a:off x="9790319" y="1490345"/>
            <a:ext cx="0" cy="9291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CF5ADB7B-45D9-8B8A-A1F9-E4A610F8EBDA}"/>
              </a:ext>
            </a:extLst>
          </p:cNvPr>
          <p:cNvSpPr txBox="1"/>
          <p:nvPr/>
        </p:nvSpPr>
        <p:spPr>
          <a:xfrm>
            <a:off x="0" y="10898497"/>
            <a:ext cx="1188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Discrete Diffusion Modeling by Estimating the Ratios of the Data Distribution </a:t>
            </a:r>
            <a:r>
              <a:rPr lang="en-US" altLang="zh-CN" dirty="0"/>
              <a:t>[Lou at ai., </a:t>
            </a:r>
            <a:r>
              <a:rPr lang="en-US" altLang="zh-CN" dirty="0">
                <a:solidFill>
                  <a:srgbClr val="C00000"/>
                </a:solidFill>
              </a:rPr>
              <a:t>ICML 24 best paper</a:t>
            </a:r>
            <a:r>
              <a:rPr lang="en-US" altLang="zh-CN" dirty="0"/>
              <a:t>]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476EBD-3532-8B52-2428-657B1D5B2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16</a:t>
            </a:fld>
            <a:endParaRPr lang="zh-CN" altLang="en-US" sz="1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F1B9021-E88D-5D7D-ED12-236E7198915E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702697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C0167-33E7-3D35-502A-0F23CB1A2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749B66-8B00-2984-47F0-1B311453F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396875"/>
            <a:ext cx="16185515" cy="1093470"/>
          </a:xfrm>
        </p:spPr>
        <p:txBody>
          <a:bodyPr>
            <a:normAutofit/>
          </a:bodyPr>
          <a:lstStyle/>
          <a:p>
            <a:r>
              <a:rPr lang="en-US" altLang="zh-CN" sz="4400" dirty="0"/>
              <a:t>SEDD: define Forward and Backward for diffusion</a:t>
            </a:r>
            <a:endParaRPr lang="zh-CN" altLang="en-US" sz="4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4FB4EAB-702F-1EDF-B8AC-5A89B0DA1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3265529"/>
            <a:ext cx="8153400" cy="35279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5F4E2BF-3C88-E853-83FC-DAA7AF774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0" y="7035401"/>
            <a:ext cx="10538877" cy="34622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941D510-E94C-73B6-1A90-63FA645E0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8850" y="3326558"/>
            <a:ext cx="8305800" cy="456753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F573560-6CD9-2724-7817-60F8CD1558E6}"/>
              </a:ext>
            </a:extLst>
          </p:cNvPr>
          <p:cNvSpPr txBox="1"/>
          <p:nvPr/>
        </p:nvSpPr>
        <p:spPr>
          <a:xfrm>
            <a:off x="16681450" y="1569583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</a:rPr>
              <a:t>SOTA: absorb</a:t>
            </a:r>
            <a:endParaRPr lang="zh-CN" altLang="en-US" sz="4000" dirty="0">
              <a:solidFill>
                <a:srgbClr val="C0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77E2183-D0C6-5A78-1436-C6EBFC6ADCB2}"/>
              </a:ext>
            </a:extLst>
          </p:cNvPr>
          <p:cNvSpPr txBox="1"/>
          <p:nvPr/>
        </p:nvSpPr>
        <p:spPr>
          <a:xfrm>
            <a:off x="14014450" y="2277469"/>
            <a:ext cx="295144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2 types of Q</a:t>
            </a:r>
          </a:p>
          <a:p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4D7CBF3-9867-2C8C-02EE-26EAA6278EF0}"/>
              </a:ext>
            </a:extLst>
          </p:cNvPr>
          <p:cNvSpPr txBox="1"/>
          <p:nvPr/>
        </p:nvSpPr>
        <p:spPr>
          <a:xfrm>
            <a:off x="679450" y="2027169"/>
            <a:ext cx="6463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Forward (clean to dirty)</a:t>
            </a:r>
            <a:endParaRPr lang="zh-CN" altLang="en-US" b="1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B398643-93EC-8C64-E8B4-FFA305723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2826" y="8089575"/>
            <a:ext cx="7838095" cy="2666667"/>
          </a:xfrm>
          <a:prstGeom prst="rect">
            <a:avLst/>
          </a:prstGeom>
        </p:spPr>
      </p:pic>
      <p:sp>
        <p:nvSpPr>
          <p:cNvPr id="20" name="箭头: 下 19">
            <a:extLst>
              <a:ext uri="{FF2B5EF4-FFF2-40B4-BE49-F238E27FC236}">
                <a16:creationId xmlns:a16="http://schemas.microsoft.com/office/drawing/2014/main" id="{2185B49D-AC3F-51F5-8966-0A5A86C43AD2}"/>
              </a:ext>
            </a:extLst>
          </p:cNvPr>
          <p:cNvSpPr/>
          <p:nvPr/>
        </p:nvSpPr>
        <p:spPr>
          <a:xfrm>
            <a:off x="15440873" y="8980562"/>
            <a:ext cx="762000" cy="8846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422EAC3-702C-30B0-3207-E99E0F914300}"/>
              </a:ext>
            </a:extLst>
          </p:cNvPr>
          <p:cNvSpPr txBox="1"/>
          <p:nvPr/>
        </p:nvSpPr>
        <p:spPr>
          <a:xfrm>
            <a:off x="15626" y="10898497"/>
            <a:ext cx="1188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Discrete Diffusion Modeling by Estimating the Ratios of the Data Distribution </a:t>
            </a:r>
            <a:r>
              <a:rPr lang="en-US" altLang="zh-CN" dirty="0"/>
              <a:t>[Lou at ai., </a:t>
            </a:r>
            <a:r>
              <a:rPr lang="en-US" altLang="zh-CN" dirty="0">
                <a:solidFill>
                  <a:srgbClr val="C00000"/>
                </a:solidFill>
              </a:rPr>
              <a:t>ICML 24 best paper</a:t>
            </a:r>
            <a:r>
              <a:rPr lang="en-US" altLang="zh-CN" dirty="0"/>
              <a:t>]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7F16F4-BEDC-FB32-9D8E-AC76B8661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17</a:t>
            </a:fld>
            <a:endParaRPr lang="zh-CN" altLang="en-US" sz="1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F72B9A-86E2-C7C8-7B03-A8012C0FE1FB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207447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D6E8D-E0CF-7E3C-4E4E-746AE3D59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16CF61-5C0B-70AF-130B-77E4E007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396875"/>
            <a:ext cx="16185515" cy="1093470"/>
          </a:xfrm>
        </p:spPr>
        <p:txBody>
          <a:bodyPr>
            <a:normAutofit/>
          </a:bodyPr>
          <a:lstStyle/>
          <a:p>
            <a:r>
              <a:rPr lang="en-US" altLang="zh-CN" sz="4400" dirty="0"/>
              <a:t>SEDD: define Forward and Backward for diffusion</a:t>
            </a:r>
            <a:endParaRPr lang="zh-CN" altLang="en-US" sz="4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4190D59-AE0C-9663-AB25-C37F886F8F7B}"/>
              </a:ext>
            </a:extLst>
          </p:cNvPr>
          <p:cNvSpPr txBox="1"/>
          <p:nvPr/>
        </p:nvSpPr>
        <p:spPr>
          <a:xfrm>
            <a:off x="679450" y="2027169"/>
            <a:ext cx="6864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rPr>
              <a:t>Back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ward (</a:t>
            </a:r>
            <a:r>
              <a:rPr lang="en-US" altLang="zh-CN" sz="4000" b="1" dirty="0">
                <a:solidFill>
                  <a:prstClr val="black"/>
                </a:solidFill>
              </a:rPr>
              <a:t>dirty to clean)</a:t>
            </a:r>
            <a:endParaRPr lang="zh-CN" altLang="en-US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C2BCD66-ADE7-62CB-4731-575B600C7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3919886"/>
            <a:ext cx="9663542" cy="536229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29F608E-E032-C313-3A95-657213857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665" y="2381112"/>
            <a:ext cx="10093385" cy="47065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7DCD62-C0FD-3579-D16D-757A90E3C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8905" y="7788275"/>
            <a:ext cx="7838095" cy="2666667"/>
          </a:xfrm>
          <a:prstGeom prst="rect">
            <a:avLst/>
          </a:prstGeom>
        </p:spPr>
      </p:pic>
      <p:sp>
        <p:nvSpPr>
          <p:cNvPr id="12" name="箭头: 上 11">
            <a:extLst>
              <a:ext uri="{FF2B5EF4-FFF2-40B4-BE49-F238E27FC236}">
                <a16:creationId xmlns:a16="http://schemas.microsoft.com/office/drawing/2014/main" id="{5DAF3F0E-5C96-694D-0C99-F44CA37E6675}"/>
              </a:ext>
            </a:extLst>
          </p:cNvPr>
          <p:cNvSpPr/>
          <p:nvPr/>
        </p:nvSpPr>
        <p:spPr>
          <a:xfrm>
            <a:off x="14877470" y="8664408"/>
            <a:ext cx="760963" cy="9144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1BE3AD5-DD22-41FF-B6A6-04FB4252052D}"/>
              </a:ext>
            </a:extLst>
          </p:cNvPr>
          <p:cNvSpPr txBox="1"/>
          <p:nvPr/>
        </p:nvSpPr>
        <p:spPr>
          <a:xfrm>
            <a:off x="0" y="10898497"/>
            <a:ext cx="1188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Discrete Diffusion Modeling by Estimating the Ratios of the Data Distribution </a:t>
            </a:r>
            <a:r>
              <a:rPr lang="en-US" altLang="zh-CN" dirty="0"/>
              <a:t>[Lou at ai., </a:t>
            </a:r>
            <a:r>
              <a:rPr lang="en-US" altLang="zh-CN" dirty="0">
                <a:solidFill>
                  <a:srgbClr val="C00000"/>
                </a:solidFill>
              </a:rPr>
              <a:t>ICML 24 best paper</a:t>
            </a:r>
            <a:r>
              <a:rPr lang="en-US" altLang="zh-CN" dirty="0"/>
              <a:t>]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A51943-60F1-DFA3-5AA5-4B8C58B3A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18</a:t>
            </a:fld>
            <a:endParaRPr lang="zh-CN" altLang="en-US" sz="1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8E6736-CC3F-F2D6-09DD-E3673892A509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686089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C6A821-5AE6-E0F7-DE79-BBC2330D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SEDD: pseudocode for train and sample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2397809-4E9F-A828-56F8-0C24DDD59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0" y="1844675"/>
            <a:ext cx="12185110" cy="40053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275F303-FAB3-3AF4-CD16-1483A05BF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50" y="5850044"/>
            <a:ext cx="12185111" cy="4768457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4DE95B1D-902F-FBA0-E82C-73BF66A04C20}"/>
              </a:ext>
            </a:extLst>
          </p:cNvPr>
          <p:cNvSpPr/>
          <p:nvPr/>
        </p:nvSpPr>
        <p:spPr>
          <a:xfrm>
            <a:off x="8909050" y="7712075"/>
            <a:ext cx="5334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31F8F860-05E9-64FE-FF18-D85CA0025DAE}"/>
              </a:ext>
            </a:extLst>
          </p:cNvPr>
          <p:cNvCxnSpPr>
            <a:cxnSpLocks/>
          </p:cNvCxnSpPr>
          <p:nvPr/>
        </p:nvCxnSpPr>
        <p:spPr>
          <a:xfrm flipV="1">
            <a:off x="9442450" y="5469105"/>
            <a:ext cx="5029200" cy="236755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893E27AF-FAB1-020A-F766-31D9540A560E}"/>
              </a:ext>
            </a:extLst>
          </p:cNvPr>
          <p:cNvSpPr txBox="1"/>
          <p:nvPr/>
        </p:nvSpPr>
        <p:spPr>
          <a:xfrm>
            <a:off x="14090650" y="4444476"/>
            <a:ext cx="5699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Transformer with input </a:t>
            </a:r>
            <a:r>
              <a:rPr lang="en-US" altLang="zh-CN" sz="4000" b="1" dirty="0">
                <a:solidFill>
                  <a:srgbClr val="C00000"/>
                </a:solidFill>
              </a:rPr>
              <a:t>t</a:t>
            </a:r>
            <a:r>
              <a:rPr lang="en-US" altLang="zh-CN" sz="4000" dirty="0"/>
              <a:t>!</a:t>
            </a:r>
            <a:endParaRPr lang="zh-CN" altLang="en-US" sz="40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105EF9B-E190-8759-C916-64301B6C0384}"/>
              </a:ext>
            </a:extLst>
          </p:cNvPr>
          <p:cNvSpPr txBox="1"/>
          <p:nvPr/>
        </p:nvSpPr>
        <p:spPr>
          <a:xfrm>
            <a:off x="14188110" y="6656056"/>
            <a:ext cx="47221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Not pure transformer like AR</a:t>
            </a:r>
          </a:p>
          <a:p>
            <a:r>
              <a:rPr lang="en-US" altLang="zh-CN" sz="2800" dirty="0"/>
              <a:t>(will later be fixed by RADD)</a:t>
            </a:r>
            <a:endParaRPr lang="zh-CN" altLang="en-US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1C6EA7D-7099-20AA-F333-7310094833D4}"/>
              </a:ext>
            </a:extLst>
          </p:cNvPr>
          <p:cNvSpPr txBox="1"/>
          <p:nvPr/>
        </p:nvSpPr>
        <p:spPr>
          <a:xfrm>
            <a:off x="-34059" y="10898497"/>
            <a:ext cx="1188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Discrete Diffusion Modeling by Estimating the Ratios of the Data Distribution </a:t>
            </a:r>
            <a:r>
              <a:rPr lang="en-US" altLang="zh-CN" dirty="0"/>
              <a:t>[Lou at ai., </a:t>
            </a:r>
            <a:r>
              <a:rPr lang="en-US" altLang="zh-CN" dirty="0">
                <a:solidFill>
                  <a:srgbClr val="C00000"/>
                </a:solidFill>
              </a:rPr>
              <a:t>ICML 24 best paper</a:t>
            </a:r>
            <a:r>
              <a:rPr lang="en-US" altLang="zh-CN" dirty="0"/>
              <a:t>]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579080-36DC-41B3-D4BA-9F0F4BA5F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19</a:t>
            </a:fld>
            <a:endParaRPr lang="zh-CN" altLang="en-US" sz="1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421773E-A3BF-92D8-592B-13B2C2171515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794143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DBFEA-83B4-3A3C-CB24-4F9E85CD2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396875"/>
            <a:ext cx="16185515" cy="1093470"/>
          </a:xfrm>
        </p:spPr>
        <p:txBody>
          <a:bodyPr/>
          <a:lstStyle/>
          <a:p>
            <a:r>
              <a:rPr lang="en-US" altLang="zh-CN" dirty="0"/>
              <a:t>Presentation Outline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8BF387-E165-ECE2-FF5C-8763BD0EB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650" y="2603500"/>
            <a:ext cx="8229600" cy="7450822"/>
          </a:xfrm>
        </p:spPr>
        <p:txBody>
          <a:bodyPr/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3200" dirty="0"/>
              <a:t>Introduction to diffusion</a:t>
            </a:r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050" dirty="0"/>
              <a:t>Deep generation models</a:t>
            </a:r>
            <a:endParaRPr lang="en-US" altLang="zh-CN" sz="32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050" dirty="0"/>
              <a:t>Denoising score matching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050" dirty="0"/>
              <a:t>Langevin MCMC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Annealed Langevin Dynamics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DDPM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3200" dirty="0"/>
              <a:t>Diffusion Language model research</a:t>
            </a:r>
            <a:endParaRPr lang="en-US" altLang="zh-CN" sz="3050" dirty="0"/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050" dirty="0"/>
              <a:t>SEDD:</a:t>
            </a:r>
            <a:r>
              <a:rPr lang="zh-CN" altLang="en-US" sz="3050" dirty="0"/>
              <a:t> </a:t>
            </a:r>
            <a:r>
              <a:rPr lang="en-US" altLang="zh-CN" sz="3050" dirty="0"/>
              <a:t>first </a:t>
            </a:r>
            <a:r>
              <a:rPr lang="en-US" altLang="zh-CN" sz="3050" dirty="0" err="1"/>
              <a:t>dllm</a:t>
            </a:r>
            <a:endParaRPr lang="en-US" altLang="zh-CN" sz="3050" dirty="0"/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dirty="0"/>
              <a:t>LLADA series: scaling to 8B</a:t>
            </a:r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dirty="0"/>
              <a:t>Accelerate </a:t>
            </a:r>
            <a:r>
              <a:rPr lang="en-US" altLang="zh-CN" sz="3200" dirty="0" err="1"/>
              <a:t>dllm</a:t>
            </a:r>
            <a:r>
              <a:rPr lang="en-US" altLang="zh-CN" sz="3200" dirty="0"/>
              <a:t> with KV-cache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350" dirty="0"/>
              <a:t>Interpolation of </a:t>
            </a:r>
            <a:r>
              <a:rPr lang="en-US" altLang="zh-CN" sz="3350" dirty="0" err="1"/>
              <a:t>llm</a:t>
            </a:r>
            <a:r>
              <a:rPr lang="en-US" altLang="zh-CN" sz="3350" dirty="0"/>
              <a:t> and </a:t>
            </a:r>
            <a:r>
              <a:rPr lang="en-US" altLang="zh-CN" sz="3350" dirty="0" err="1"/>
              <a:t>dllm</a:t>
            </a:r>
            <a:endParaRPr lang="en-US" altLang="zh-CN" sz="3350" dirty="0"/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altLang="zh-CN" sz="3200" dirty="0"/>
              <a:t>Fast-</a:t>
            </a:r>
            <a:r>
              <a:rPr lang="en-US" altLang="zh-CN" sz="3200" dirty="0" err="1"/>
              <a:t>dllm</a:t>
            </a:r>
            <a:r>
              <a:rPr lang="en-US" altLang="zh-CN" sz="3200" dirty="0"/>
              <a:t> v2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altLang="zh-CN" sz="3200" dirty="0"/>
              <a:t>SDAR series</a:t>
            </a:r>
            <a:endParaRPr lang="en-US" altLang="zh-CN" sz="305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3200" dirty="0"/>
              <a:t>Conclusion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84FE634-4CE9-E440-E60A-78BC92B46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278" y="2606675"/>
            <a:ext cx="12605822" cy="7040892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BF6EC7-3AC8-31EB-5D09-31A5C2E40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2</a:t>
            </a:fld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192544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DD77B6-100E-DEF8-ADB6-4C28D630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SEDD: evaluation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7EE233D-3BB0-2258-ECAA-5EB21BA8F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4" y="1997075"/>
            <a:ext cx="10831240" cy="5791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2418F2-96D1-88E0-CF53-217F09577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9850" y="5959475"/>
            <a:ext cx="8476190" cy="431428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B1AF5E2-1DE6-8B89-B362-6C669D7E4EC9}"/>
              </a:ext>
            </a:extLst>
          </p:cNvPr>
          <p:cNvSpPr txBox="1"/>
          <p:nvPr/>
        </p:nvSpPr>
        <p:spPr>
          <a:xfrm>
            <a:off x="-13277" y="10898497"/>
            <a:ext cx="1188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Discrete Diffusion Modeling by Estimating the Ratios of the Data Distribution </a:t>
            </a:r>
            <a:r>
              <a:rPr lang="en-US" altLang="zh-CN" dirty="0"/>
              <a:t>[Lou at ai., </a:t>
            </a:r>
            <a:r>
              <a:rPr lang="en-US" altLang="zh-CN" dirty="0">
                <a:solidFill>
                  <a:srgbClr val="C00000"/>
                </a:solidFill>
              </a:rPr>
              <a:t>ICML 24 best paper</a:t>
            </a:r>
            <a:r>
              <a:rPr lang="en-US" altLang="zh-CN" dirty="0"/>
              <a:t>]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918484-FB8C-52F3-7922-F3A43780B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20</a:t>
            </a:fld>
            <a:endParaRPr lang="zh-CN" altLang="en-US" sz="1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2C06966-6D16-77CC-8139-1911489D81F8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263757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3C5AC-A08A-1F8A-CD44-541E6593A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E1985B-B9A8-19E4-CEDB-E310EBC5F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RADD: simplified SEDD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28CE231-B25F-8C7F-D5B4-115B7FCD71BB}"/>
              </a:ext>
            </a:extLst>
          </p:cNvPr>
          <p:cNvSpPr txBox="1"/>
          <p:nvPr/>
        </p:nvSpPr>
        <p:spPr>
          <a:xfrm>
            <a:off x="793750" y="2115453"/>
            <a:ext cx="1089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/>
              <a:t>A key observation:  </a:t>
            </a:r>
            <a:endParaRPr lang="zh-CN" altLang="en-US" sz="2400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66B4A35-3D25-49D7-4748-A669E00EE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450" y="3453373"/>
            <a:ext cx="3581400" cy="5293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D7A961-2C29-25B2-1906-B54664DAC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450" y="3368675"/>
            <a:ext cx="5638800" cy="4890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4F08E8F-8CF7-45B4-608A-326594B274C8}"/>
              </a:ext>
            </a:extLst>
          </p:cNvPr>
          <p:cNvSpPr txBox="1"/>
          <p:nvPr/>
        </p:nvSpPr>
        <p:spPr>
          <a:xfrm>
            <a:off x="722758" y="4858995"/>
            <a:ext cx="11887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the concrete score at time </a:t>
            </a:r>
            <a:r>
              <a:rPr lang="en-US" altLang="zh-CN" sz="2800" b="1" dirty="0"/>
              <a:t>t</a:t>
            </a:r>
            <a:r>
              <a:rPr lang="en-US" altLang="zh-CN" sz="2800" dirty="0"/>
              <a:t> can be expressed as a </a:t>
            </a:r>
            <a:r>
              <a:rPr lang="en-US" altLang="zh-CN" sz="2800" b="1" dirty="0"/>
              <a:t>time-independent conditional distribution</a:t>
            </a:r>
            <a:r>
              <a:rPr lang="en-US" altLang="zh-CN" sz="2800" dirty="0"/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at time zero </a:t>
            </a:r>
            <a:r>
              <a:rPr lang="en-US" altLang="zh-CN" sz="2800" dirty="0"/>
              <a:t>multiplied by an analytic time-dependent term: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means we no longer need </a:t>
            </a:r>
            <a:r>
              <a:rPr lang="en-US" altLang="zh-CN" sz="2800" b="1" dirty="0" err="1"/>
              <a:t>DiT</a:t>
            </a:r>
            <a:r>
              <a:rPr lang="en-US" altLang="zh-CN" sz="2800" b="1" dirty="0"/>
              <a:t>(Transformer with input t) </a:t>
            </a:r>
            <a:endParaRPr lang="zh-CN" altLang="en-US" sz="2800" b="1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5770B32-AE65-31AB-6D1F-4133A784C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050" y="7483475"/>
            <a:ext cx="8773416" cy="264708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1DA489-793C-6B55-0782-A484B3BA3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5850" y="1579900"/>
            <a:ext cx="4623943" cy="908811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124242B-B38F-FB00-750C-76C9D5757999}"/>
              </a:ext>
            </a:extLst>
          </p:cNvPr>
          <p:cNvSpPr txBox="1"/>
          <p:nvPr/>
        </p:nvSpPr>
        <p:spPr>
          <a:xfrm>
            <a:off x="0" y="10898497"/>
            <a:ext cx="1531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Your Absorbing Discrete Diffusion Secretly Models the Conditional Distributions of Clean Data </a:t>
            </a:r>
            <a:r>
              <a:rPr lang="zh-CN" altLang="en-US" dirty="0"/>
              <a:t> </a:t>
            </a:r>
            <a:r>
              <a:rPr lang="en-US" altLang="zh-CN" dirty="0"/>
              <a:t>[Ou at ai., ICLR 25]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4C6D64-2473-DA05-0C61-3EA78FFC3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21</a:t>
            </a:fld>
            <a:endParaRPr lang="zh-CN" altLang="en-US" sz="1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38EE007-8B8B-CF0F-6CAA-C9C72572B7F3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812901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90D5DBD0-15C3-FF1F-14BB-A2789D5F5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9451" y="1967490"/>
            <a:ext cx="7924800" cy="81534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9A7A41D-6378-4C26-3683-B4D40B493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RADD: simplified Loss function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EF21D1B-F48F-E588-E0B3-EB34ABCF5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0" y="4677999"/>
            <a:ext cx="9448800" cy="144616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19546C-F7AB-7DCD-4598-BDBA5C05A6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8184"/>
          <a:stretch>
            <a:fillRect/>
          </a:stretch>
        </p:blipFill>
        <p:spPr>
          <a:xfrm>
            <a:off x="753653" y="9159875"/>
            <a:ext cx="12041598" cy="115012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442F514-C966-0837-0204-823FCDFD6A1F}"/>
              </a:ext>
            </a:extLst>
          </p:cNvPr>
          <p:cNvSpPr txBox="1"/>
          <p:nvPr/>
        </p:nvSpPr>
        <p:spPr>
          <a:xfrm>
            <a:off x="1494975" y="2474810"/>
            <a:ext cx="42268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</a:rPr>
              <a:t>RADD’s loss function: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accent1"/>
                </a:solidFill>
              </a:rPr>
              <a:t>easy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accent1"/>
                </a:solidFill>
              </a:rPr>
              <a:t>much like AR </a:t>
            </a:r>
            <a:r>
              <a:rPr lang="en-US" altLang="zh-CN" sz="2800" dirty="0" err="1">
                <a:solidFill>
                  <a:schemeClr val="accent1"/>
                </a:solidFill>
              </a:rPr>
              <a:t>llm</a:t>
            </a:r>
            <a:endParaRPr lang="zh-CN" altLang="en-US" sz="2800" dirty="0">
              <a:solidFill>
                <a:schemeClr val="accent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BFFA4CA-F440-9E0B-3AD0-AE9D2D1371B2}"/>
              </a:ext>
            </a:extLst>
          </p:cNvPr>
          <p:cNvSpPr txBox="1"/>
          <p:nvPr/>
        </p:nvSpPr>
        <p:spPr>
          <a:xfrm>
            <a:off x="1494975" y="6942355"/>
            <a:ext cx="47067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SEDD’s loss function: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Complicate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Must take </a:t>
            </a: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</a:rPr>
              <a:t> as input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1F3AF20B-1169-C85B-8A65-47C42EC44047}"/>
              </a:ext>
            </a:extLst>
          </p:cNvPr>
          <p:cNvSpPr/>
          <p:nvPr/>
        </p:nvSpPr>
        <p:spPr>
          <a:xfrm>
            <a:off x="10984604" y="9327795"/>
            <a:ext cx="439046" cy="751820"/>
          </a:xfrm>
          <a:prstGeom prst="ellipse">
            <a:avLst/>
          </a:prstGeom>
          <a:noFill/>
          <a:ln>
            <a:solidFill>
              <a:srgbClr val="99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B701197-8098-E17C-2E96-6CD4D7DAB635}"/>
              </a:ext>
            </a:extLst>
          </p:cNvPr>
          <p:cNvSpPr/>
          <p:nvPr/>
        </p:nvSpPr>
        <p:spPr>
          <a:xfrm>
            <a:off x="12947650" y="5540375"/>
            <a:ext cx="6629400" cy="9525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124A4DB-960F-2C7C-44C0-A06B9D2A9739}"/>
              </a:ext>
            </a:extLst>
          </p:cNvPr>
          <p:cNvSpPr/>
          <p:nvPr/>
        </p:nvSpPr>
        <p:spPr>
          <a:xfrm>
            <a:off x="12947650" y="8958145"/>
            <a:ext cx="6629400" cy="838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E803D43-355A-F6C7-A11B-BF749C899C9F}"/>
              </a:ext>
            </a:extLst>
          </p:cNvPr>
          <p:cNvSpPr txBox="1"/>
          <p:nvPr/>
        </p:nvSpPr>
        <p:spPr>
          <a:xfrm>
            <a:off x="0" y="10898497"/>
            <a:ext cx="1531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Your Absorbing Discrete Diffusion Secretly Models the Conditional Distributions of Clean Data </a:t>
            </a:r>
            <a:r>
              <a:rPr lang="zh-CN" altLang="en-US" dirty="0"/>
              <a:t> </a:t>
            </a:r>
            <a:r>
              <a:rPr lang="en-US" altLang="zh-CN" dirty="0"/>
              <a:t>[Ou at ai., ICLR 25]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7DDC65-ED1F-66AD-ACFE-0AE3A51FB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22</a:t>
            </a:fld>
            <a:endParaRPr lang="zh-CN" altLang="en-US" sz="1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D61A859-70BD-546C-E9FB-C3C10EB2014D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890924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9B0B0-5E2C-1C2E-0293-54749FDF3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A1EFB1-00DD-3BCD-5A1A-D0178463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RADD: simplified sample method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4AA063-FEBF-4945-E27D-AE228F7C4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850" y="2835275"/>
            <a:ext cx="8839200" cy="175854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C140679-3628-7460-BDA7-31D73F533F16}"/>
              </a:ext>
            </a:extLst>
          </p:cNvPr>
          <p:cNvSpPr/>
          <p:nvPr/>
        </p:nvSpPr>
        <p:spPr>
          <a:xfrm>
            <a:off x="11957050" y="3014703"/>
            <a:ext cx="1676400" cy="533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AE2C628-163B-9731-91BC-20EDFD1FD2DC}"/>
              </a:ext>
            </a:extLst>
          </p:cNvPr>
          <p:cNvCxnSpPr/>
          <p:nvPr/>
        </p:nvCxnSpPr>
        <p:spPr>
          <a:xfrm flipV="1">
            <a:off x="12947650" y="2405103"/>
            <a:ext cx="838200" cy="6096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4F16CD10-8D12-C4E4-4756-52EC390BAAF8}"/>
              </a:ext>
            </a:extLst>
          </p:cNvPr>
          <p:cNvSpPr txBox="1"/>
          <p:nvPr/>
        </p:nvSpPr>
        <p:spPr>
          <a:xfrm>
            <a:off x="13617161" y="1964984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</a:rPr>
              <a:t>Obtain from Transformer output</a:t>
            </a:r>
            <a:endParaRPr lang="zh-CN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4F34B4F-A370-18C7-502A-FACB687821F5}"/>
              </a:ext>
            </a:extLst>
          </p:cNvPr>
          <p:cNvSpPr/>
          <p:nvPr/>
        </p:nvSpPr>
        <p:spPr>
          <a:xfrm>
            <a:off x="10280650" y="2818020"/>
            <a:ext cx="1600200" cy="177579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BD792A76-C14A-FBD8-1000-E0D2A3713D6A}"/>
              </a:ext>
            </a:extLst>
          </p:cNvPr>
          <p:cNvCxnSpPr>
            <a:cxnSpLocks/>
          </p:cNvCxnSpPr>
          <p:nvPr/>
        </p:nvCxnSpPr>
        <p:spPr>
          <a:xfrm flipH="1" flipV="1">
            <a:off x="9823450" y="2187663"/>
            <a:ext cx="838200" cy="59722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AD6BEC45-329F-AD64-EC41-D63209A662AB}"/>
              </a:ext>
            </a:extLst>
          </p:cNvPr>
          <p:cNvSpPr txBox="1"/>
          <p:nvPr/>
        </p:nvSpPr>
        <p:spPr>
          <a:xfrm>
            <a:off x="8794750" y="1801766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</a:rPr>
              <a:t>Scaler var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3E8E1A9-049A-3A18-ECAF-505892D51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512" y="5257996"/>
            <a:ext cx="10290676" cy="534551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E0DCA29-D2A4-3B98-B6A2-D4F38027513F}"/>
              </a:ext>
            </a:extLst>
          </p:cNvPr>
          <p:cNvSpPr txBox="1"/>
          <p:nvPr/>
        </p:nvSpPr>
        <p:spPr>
          <a:xfrm>
            <a:off x="1843019" y="2622434"/>
            <a:ext cx="4893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/>
              <a:t>How to generate tokens form dirty to clean:</a:t>
            </a:r>
            <a:endParaRPr lang="zh-CN" altLang="en-US" sz="28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A5018DF-98CA-2ED7-1EC0-5D9A22714E1F}"/>
              </a:ext>
            </a:extLst>
          </p:cNvPr>
          <p:cNvSpPr txBox="1"/>
          <p:nvPr/>
        </p:nvSpPr>
        <p:spPr>
          <a:xfrm>
            <a:off x="-37523" y="10898497"/>
            <a:ext cx="1531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Your Absorbing Discrete Diffusion Secretly Models the Conditional Distributions of Clean Data </a:t>
            </a:r>
            <a:r>
              <a:rPr lang="zh-CN" altLang="en-US" dirty="0"/>
              <a:t> </a:t>
            </a:r>
            <a:r>
              <a:rPr lang="en-US" altLang="zh-CN" dirty="0"/>
              <a:t>[Ou at ai., ICLR 25]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C8B309-2BC9-8B96-EC6F-5E74EADC9D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23</a:t>
            </a:fld>
            <a:endParaRPr lang="zh-CN" altLang="en-US" sz="1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531815C-0130-8760-5ED7-F099031BEF7C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696343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513D8F-7DC9-7ABD-EC28-BF57A1C3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Recap: scaling-law for AR LLM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4163DF-4E97-E3E8-13DB-5592693B0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050" y="4054475"/>
            <a:ext cx="13599781" cy="647086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9679411-14C2-DE46-EDC5-968B45919B8D}"/>
              </a:ext>
            </a:extLst>
          </p:cNvPr>
          <p:cNvSpPr txBox="1"/>
          <p:nvPr/>
        </p:nvSpPr>
        <p:spPr>
          <a:xfrm>
            <a:off x="1517650" y="2378075"/>
            <a:ext cx="1752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/>
              <a:t>Scaling Law: </a:t>
            </a:r>
            <a:r>
              <a:rPr lang="en-US" altLang="zh-CN" sz="2800" dirty="0"/>
              <a:t>for compute-optimal training, the model size and the number of training tokens should be scaled equally</a:t>
            </a:r>
            <a:endParaRPr lang="zh-CN" altLang="en-US" sz="2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883274A-8F85-2688-1D72-96A1D7A7BFDB}"/>
              </a:ext>
            </a:extLst>
          </p:cNvPr>
          <p:cNvSpPr txBox="1"/>
          <p:nvPr/>
        </p:nvSpPr>
        <p:spPr>
          <a:xfrm>
            <a:off x="4041" y="10898497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Scaling up Masked Diffusion Models on Text [Nie at ai., ICLR 25]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A5B591-A7B9-91BE-D9EA-16D4E87F6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24</a:t>
            </a:fld>
            <a:endParaRPr lang="zh-CN" altLang="en-US" sz="1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4922201-9522-D166-61CF-E3FA9C513696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822730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828B6-8EB9-785E-3E47-D881317BA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C7CE23-D456-F111-46CD-61C832200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SMDM: scaling-law for </a:t>
            </a:r>
            <a:r>
              <a:rPr lang="en-US" altLang="zh-CN" dirty="0" err="1"/>
              <a:t>dllm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25565A7-2117-070C-4BF4-EAD4ADD49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0" y="4054474"/>
            <a:ext cx="13030200" cy="654898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F0AF6D6-4A9F-8FBA-44D6-3250810B38CE}"/>
              </a:ext>
            </a:extLst>
          </p:cNvPr>
          <p:cNvSpPr txBox="1"/>
          <p:nvPr/>
        </p:nvSpPr>
        <p:spPr>
          <a:xfrm>
            <a:off x="2393950" y="2682875"/>
            <a:ext cx="1531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 err="1"/>
              <a:t>dllm</a:t>
            </a:r>
            <a:r>
              <a:rPr lang="en-US" altLang="zh-CN" sz="3200" dirty="0"/>
              <a:t> demonstrates a scaling rate </a:t>
            </a:r>
            <a:r>
              <a:rPr lang="en-US" altLang="zh-CN" sz="3200" dirty="0">
                <a:solidFill>
                  <a:srgbClr val="C00000"/>
                </a:solidFill>
              </a:rPr>
              <a:t>comparable to autoregressive models(AR)</a:t>
            </a:r>
            <a:endParaRPr lang="zh-CN" altLang="en-US" sz="32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F93B61-9011-8D6F-44D8-FD6BA29DD6E2}"/>
              </a:ext>
            </a:extLst>
          </p:cNvPr>
          <p:cNvSpPr txBox="1"/>
          <p:nvPr/>
        </p:nvSpPr>
        <p:spPr>
          <a:xfrm>
            <a:off x="0" y="10898497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Scaling up Masked Diffusion Models on Text [Nie at ai., ICLR 25]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4956DF-AA35-9F05-DAF1-33217936A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25</a:t>
            </a:fld>
            <a:endParaRPr lang="zh-CN" altLang="en-US" sz="1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12F764A-F67E-BCDA-00A6-E6E6A28275C5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488764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FE367-4F22-4E4B-A25F-6D9E03C1E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4BEFC0-B0E6-F414-64B5-DEA29B18B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SMDM: scaling-law for </a:t>
            </a:r>
            <a:r>
              <a:rPr lang="en-US" altLang="zh-CN" dirty="0" err="1"/>
              <a:t>dllm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D302977-81A7-0728-28DE-425D35D36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0" y="3469409"/>
            <a:ext cx="14047419" cy="721608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FA3C900-2789-7D8D-755D-DAEC759BA0F3}"/>
              </a:ext>
            </a:extLst>
          </p:cNvPr>
          <p:cNvSpPr txBox="1"/>
          <p:nvPr/>
        </p:nvSpPr>
        <p:spPr>
          <a:xfrm>
            <a:off x="1544269" y="2149475"/>
            <a:ext cx="1531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/>
              <a:t>Some observations: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To get same </a:t>
            </a:r>
            <a:r>
              <a:rPr lang="en-US" altLang="zh-CN" sz="2800" b="1" dirty="0"/>
              <a:t>Loss</a:t>
            </a:r>
            <a:r>
              <a:rPr lang="en-US" altLang="zh-CN" sz="2800" dirty="0"/>
              <a:t>: MDM needs </a:t>
            </a:r>
            <a:r>
              <a:rPr lang="en-US" altLang="zh-CN" sz="2800" b="1" dirty="0">
                <a:solidFill>
                  <a:srgbClr val="C00000"/>
                </a:solidFill>
              </a:rPr>
              <a:t>×16 larger FLOPs </a:t>
            </a:r>
            <a:r>
              <a:rPr lang="en-US" altLang="zh-CN" sz="2800" dirty="0"/>
              <a:t>(Major obstacles for nowadays </a:t>
            </a:r>
            <a:r>
              <a:rPr lang="en-US" altLang="zh-CN" sz="2800" dirty="0" err="1"/>
              <a:t>dllm</a:t>
            </a:r>
            <a:r>
              <a:rPr lang="en-US" altLang="zh-CN" sz="2800" dirty="0"/>
              <a:t>!)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Given same </a:t>
            </a:r>
            <a:r>
              <a:rPr lang="en-US" altLang="zh-CN" sz="2800" b="1" dirty="0"/>
              <a:t>FLOPs</a:t>
            </a:r>
            <a:r>
              <a:rPr lang="en-US" altLang="zh-CN" sz="2800" dirty="0"/>
              <a:t>: MDM needs ×0.5 model size</a:t>
            </a:r>
            <a:endParaRPr lang="zh-CN" altLang="en-US" sz="2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8F75E8D-D447-011D-7693-40AC161DE33F}"/>
              </a:ext>
            </a:extLst>
          </p:cNvPr>
          <p:cNvSpPr txBox="1"/>
          <p:nvPr/>
        </p:nvSpPr>
        <p:spPr>
          <a:xfrm>
            <a:off x="-13277" y="10898497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Scaling up Masked Diffusion Models on Text [Nie at ai., ICLR 25]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4AC7F9-28BE-5818-745A-43FBCA7C9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26</a:t>
            </a:fld>
            <a:endParaRPr lang="zh-CN" altLang="en-US" sz="1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ED856DD-CB9D-3F08-E84D-31AD2B107BCD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052953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51A82-E179-2BC3-F1C3-713863D64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39A727-B067-06BC-E0DD-FC6B7AF7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LLADA: first 8B </a:t>
            </a:r>
            <a:r>
              <a:rPr lang="en-US" altLang="zh-CN" dirty="0" err="1"/>
              <a:t>dllm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7550A3F-BD09-94E0-A5CE-5616B3E7FE49}"/>
              </a:ext>
            </a:extLst>
          </p:cNvPr>
          <p:cNvSpPr txBox="1"/>
          <p:nvPr/>
        </p:nvSpPr>
        <p:spPr>
          <a:xfrm>
            <a:off x="0" y="10898497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Large Language Diffusion Models [Nie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C2B7D4F-EDEE-EFC3-DB85-1D7F59102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3851845"/>
            <a:ext cx="6765947" cy="6400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B8AE6DC-C5C4-DCF8-5F9B-640CDBE2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007" y="2862169"/>
            <a:ext cx="10704762" cy="739047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E9515F5-B748-32E4-2532-D8E4C661B936}"/>
              </a:ext>
            </a:extLst>
          </p:cNvPr>
          <p:cNvSpPr txBox="1"/>
          <p:nvPr/>
        </p:nvSpPr>
        <p:spPr>
          <a:xfrm>
            <a:off x="1365250" y="2273444"/>
            <a:ext cx="1013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Outperform AR LLM in &lt;=</a:t>
            </a:r>
            <a:r>
              <a:rPr lang="en-US" altLang="zh-CN" sz="2800" b="1" dirty="0"/>
              <a:t>8B scale</a:t>
            </a:r>
            <a:endParaRPr lang="zh-CN" altLang="en-US" sz="2800" b="1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E31505-0C4A-812E-902D-B5F42C3B2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27</a:t>
            </a:fld>
            <a:endParaRPr lang="zh-CN" altLang="en-US" sz="1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74BC91-5991-F978-F7C1-793615BE658A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378673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615D0-DEF6-0CDD-05AE-E7DF25466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D10015-FDF8-A9B0-C541-27098C55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LLADA: first 8B </a:t>
            </a:r>
            <a:r>
              <a:rPr lang="en-US" altLang="zh-CN" dirty="0" err="1"/>
              <a:t>dllm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1157F99-0C3C-1346-0598-E3894F7782E4}"/>
              </a:ext>
            </a:extLst>
          </p:cNvPr>
          <p:cNvSpPr txBox="1"/>
          <p:nvPr/>
        </p:nvSpPr>
        <p:spPr>
          <a:xfrm>
            <a:off x="0" y="10898497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Large Language Diffusion Models [Nie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95ABD89-97A6-8840-5E0D-1404B2C5D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50" y="6410632"/>
            <a:ext cx="9257143" cy="382857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A1E76E-5F55-7EC3-592F-4D9B74DFC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907" y="1713625"/>
            <a:ext cx="11009114" cy="402933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3BB5CEE-CB8C-D3F2-F46C-0C5D6E737D42}"/>
              </a:ext>
            </a:extLst>
          </p:cNvPr>
          <p:cNvSpPr txBox="1"/>
          <p:nvPr/>
        </p:nvSpPr>
        <p:spPr>
          <a:xfrm>
            <a:off x="699079" y="359727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Same stages as AR: </a:t>
            </a:r>
            <a:r>
              <a:rPr lang="en-US" altLang="zh-CN" sz="2400" b="1" dirty="0"/>
              <a:t>Pre-train/SFT/Sample</a:t>
            </a:r>
            <a:endParaRPr lang="zh-CN" altLang="en-US" sz="24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C0159D7-FDDA-4F15-E0D7-720758C46EFB}"/>
              </a:ext>
            </a:extLst>
          </p:cNvPr>
          <p:cNvSpPr txBox="1"/>
          <p:nvPr/>
        </p:nvSpPr>
        <p:spPr>
          <a:xfrm>
            <a:off x="702668" y="794067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Semi-autoregressive sample</a:t>
            </a:r>
            <a:endParaRPr lang="zh-CN" altLang="en-US" sz="2400" b="1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2C4742-E75B-0D03-8BF2-1CFBF10F0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28</a:t>
            </a:fld>
            <a:endParaRPr lang="zh-CN" altLang="en-US" sz="1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869E9F2-9C01-F32C-6A30-6FBF504EC857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750594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97724-6F6E-160A-23CE-64EF2AEEC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6FA30-A7C2-5610-47B5-4A968CB1A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Diffusion’s CFG train and sample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18EB434-3311-058B-080F-9CBA6C5EAA46}"/>
              </a:ext>
            </a:extLst>
          </p:cNvPr>
          <p:cNvSpPr txBox="1"/>
          <p:nvPr/>
        </p:nvSpPr>
        <p:spPr>
          <a:xfrm>
            <a:off x="0" y="10898497"/>
            <a:ext cx="937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An Introduction to Flow Matching and Diffusion Models[</a:t>
            </a:r>
            <a:r>
              <a:rPr lang="en-US" altLang="zh-CN" dirty="0" err="1"/>
              <a:t>Holderrieth</a:t>
            </a:r>
            <a:r>
              <a:rPr lang="en-US" altLang="zh-CN" dirty="0"/>
              <a:t>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6F94D2-7102-8EF1-B944-019CF8FCD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950" y="2378075"/>
            <a:ext cx="15163800" cy="7513022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70F2149-B5C7-0764-0984-6EAFF140C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29</a:t>
            </a:fld>
            <a:endParaRPr lang="zh-CN" altLang="en-US" sz="1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808BB8-8F71-E11A-885E-659D86D1AA7C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947130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DBFEA-83B4-3A3C-CB24-4F9E85CD2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396875"/>
            <a:ext cx="16185515" cy="1093470"/>
          </a:xfrm>
        </p:spPr>
        <p:txBody>
          <a:bodyPr/>
          <a:lstStyle/>
          <a:p>
            <a:r>
              <a:rPr lang="en-US" altLang="zh-CN" dirty="0"/>
              <a:t>Presentation Outline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8BF387-E165-ECE2-FF5C-8763BD0EB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650" y="2603500"/>
            <a:ext cx="8229600" cy="7450822"/>
          </a:xfrm>
        </p:spPr>
        <p:txBody>
          <a:bodyPr/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3200" dirty="0"/>
              <a:t>Introduction to diffusion</a:t>
            </a:r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050" dirty="0"/>
              <a:t>Deep generation models</a:t>
            </a:r>
            <a:endParaRPr lang="en-US" altLang="zh-CN" sz="32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050" dirty="0"/>
              <a:t>Denoising score matching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050" dirty="0"/>
              <a:t>Langevin MCMC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Annealed Langevin Dynamics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DDPM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Diffusion Language model research</a:t>
            </a:r>
            <a:endParaRPr lang="en-US" altLang="zh-CN" sz="3050" dirty="0">
              <a:solidFill>
                <a:schemeClr val="bg1">
                  <a:lumMod val="85000"/>
                </a:schemeClr>
              </a:solidFill>
            </a:endParaRPr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050" dirty="0">
                <a:solidFill>
                  <a:schemeClr val="bg1">
                    <a:lumMod val="85000"/>
                  </a:schemeClr>
                </a:solidFill>
              </a:rPr>
              <a:t>SEDD:</a:t>
            </a:r>
            <a:r>
              <a:rPr lang="zh-CN" altLang="en-US" sz="305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3050" dirty="0">
                <a:solidFill>
                  <a:schemeClr val="bg1">
                    <a:lumMod val="85000"/>
                  </a:schemeClr>
                </a:solidFill>
              </a:rPr>
              <a:t>first </a:t>
            </a:r>
            <a:r>
              <a:rPr lang="en-US" altLang="zh-CN" sz="3050" dirty="0" err="1">
                <a:solidFill>
                  <a:schemeClr val="bg1">
                    <a:lumMod val="85000"/>
                  </a:schemeClr>
                </a:solidFill>
              </a:rPr>
              <a:t>dllm</a:t>
            </a:r>
            <a:endParaRPr lang="en-US" altLang="zh-CN" sz="3050" dirty="0">
              <a:solidFill>
                <a:schemeClr val="bg1">
                  <a:lumMod val="85000"/>
                </a:schemeClr>
              </a:solidFill>
            </a:endParaRPr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LLADA series: scaling to 8B</a:t>
            </a:r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Accelerate </a:t>
            </a:r>
            <a:r>
              <a:rPr lang="en-US" altLang="zh-CN" sz="3200" dirty="0" err="1">
                <a:solidFill>
                  <a:schemeClr val="bg1">
                    <a:lumMod val="85000"/>
                  </a:schemeClr>
                </a:solidFill>
              </a:rPr>
              <a:t>dllm</a:t>
            </a: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 with KV-cache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350" dirty="0">
                <a:solidFill>
                  <a:schemeClr val="bg1">
                    <a:lumMod val="85000"/>
                  </a:schemeClr>
                </a:solidFill>
              </a:rPr>
              <a:t>Interpolation of </a:t>
            </a:r>
            <a:r>
              <a:rPr lang="en-US" altLang="zh-CN" sz="3350" dirty="0" err="1">
                <a:solidFill>
                  <a:schemeClr val="bg1">
                    <a:lumMod val="85000"/>
                  </a:schemeClr>
                </a:solidFill>
              </a:rPr>
              <a:t>llm</a:t>
            </a:r>
            <a:r>
              <a:rPr lang="en-US" altLang="zh-CN" sz="3350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US" altLang="zh-CN" sz="3350" dirty="0" err="1">
                <a:solidFill>
                  <a:schemeClr val="bg1">
                    <a:lumMod val="85000"/>
                  </a:schemeClr>
                </a:solidFill>
              </a:rPr>
              <a:t>dllm</a:t>
            </a:r>
            <a:endParaRPr lang="en-US" altLang="zh-CN" sz="3350" dirty="0">
              <a:solidFill>
                <a:schemeClr val="bg1">
                  <a:lumMod val="85000"/>
                </a:schemeClr>
              </a:solidFill>
            </a:endParaRP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Fast-</a:t>
            </a:r>
            <a:r>
              <a:rPr lang="en-US" altLang="zh-CN" sz="3200" dirty="0" err="1">
                <a:solidFill>
                  <a:schemeClr val="bg1">
                    <a:lumMod val="85000"/>
                  </a:schemeClr>
                </a:solidFill>
              </a:rPr>
              <a:t>dllm</a:t>
            </a: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 v2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SDAR series</a:t>
            </a:r>
            <a:endParaRPr lang="en-US" altLang="zh-CN" sz="3050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84FE634-4CE9-E440-E60A-78BC92B46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278" y="2606675"/>
            <a:ext cx="12605822" cy="7040892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5AB2DB-7A0C-C0A1-0192-4CB5418CE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3</a:t>
            </a:fld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46601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D5A1B-D444-888C-FAEC-D9778E47F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497788-F389-9615-9DD7-1AAA91FD4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LLADA’s CFG sampling 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944430-CFBD-7567-FB7C-C27DDA262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5241" y="2762220"/>
            <a:ext cx="7265087" cy="171284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80349EB-567A-504B-5D71-85A17244F1BF}"/>
              </a:ext>
            </a:extLst>
          </p:cNvPr>
          <p:cNvSpPr txBox="1"/>
          <p:nvPr/>
        </p:nvSpPr>
        <p:spPr>
          <a:xfrm>
            <a:off x="2668155" y="10509823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LLADA-MOE A1B 7B </a:t>
            </a:r>
            <a:r>
              <a:rPr lang="en-US" altLang="zh-CN" dirty="0" err="1"/>
              <a:t>Huggingface</a:t>
            </a:r>
            <a:r>
              <a:rPr lang="en-US" altLang="zh-CN" dirty="0"/>
              <a:t> source code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14FEE23-7EE3-0B1E-7BF0-E866ACF0F585}"/>
              </a:ext>
            </a:extLst>
          </p:cNvPr>
          <p:cNvSpPr txBox="1"/>
          <p:nvPr/>
        </p:nvSpPr>
        <p:spPr>
          <a:xfrm>
            <a:off x="298450" y="1657139"/>
            <a:ext cx="152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/>
              <a:t>No special config for training stage</a:t>
            </a:r>
            <a:r>
              <a:rPr lang="en-US" altLang="zh-CN" sz="2400" dirty="0"/>
              <a:t>, </a:t>
            </a:r>
            <a:r>
              <a:rPr lang="en-US" altLang="zh-CN" sz="2400" dirty="0" err="1"/>
              <a:t>dllm</a:t>
            </a:r>
            <a:r>
              <a:rPr lang="zh-CN" altLang="en-US" sz="2400" dirty="0"/>
              <a:t> </a:t>
            </a:r>
            <a:r>
              <a:rPr lang="en-US" altLang="zh-CN" sz="2400" dirty="0"/>
              <a:t>already</a:t>
            </a:r>
            <a:r>
              <a:rPr lang="zh-CN" altLang="en-US" sz="2400" dirty="0"/>
              <a:t> </a:t>
            </a:r>
            <a:r>
              <a:rPr lang="en-US" altLang="zh-CN" sz="2400" dirty="0"/>
              <a:t>trains</a:t>
            </a:r>
            <a:r>
              <a:rPr lang="zh-CN" altLang="en-US" sz="2400" dirty="0"/>
              <a:t> </a:t>
            </a:r>
            <a:r>
              <a:rPr lang="en-US" altLang="zh-CN" sz="2400" dirty="0"/>
              <a:t>condition/</a:t>
            </a:r>
            <a:r>
              <a:rPr lang="en-US" altLang="zh-CN" sz="2400" dirty="0" err="1"/>
              <a:t>uncondition</a:t>
            </a:r>
            <a:r>
              <a:rPr lang="zh-CN" altLang="en-US" sz="2400" dirty="0"/>
              <a:t> </a:t>
            </a:r>
            <a:r>
              <a:rPr lang="en-US" altLang="zh-CN" sz="2400" dirty="0"/>
              <a:t>generation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</a:rPr>
              <a:t>Only need modify sample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8028711-F635-4C9C-2DC0-837B0A516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2611979"/>
            <a:ext cx="8839200" cy="79586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3091876-5CDE-E7D3-A6D3-650CA8855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0022" y="5943456"/>
            <a:ext cx="9112856" cy="260367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E97C0AEB-7FE5-8D63-5B38-EF0809944646}"/>
              </a:ext>
            </a:extLst>
          </p:cNvPr>
          <p:cNvSpPr/>
          <p:nvPr/>
        </p:nvSpPr>
        <p:spPr>
          <a:xfrm>
            <a:off x="1365250" y="5273675"/>
            <a:ext cx="4114800" cy="1143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110DA119-A0F0-2BAF-7B9F-D171D0ACDB27}"/>
              </a:ext>
            </a:extLst>
          </p:cNvPr>
          <p:cNvCxnSpPr>
            <a:endCxn id="14" idx="1"/>
          </p:cNvCxnSpPr>
          <p:nvPr/>
        </p:nvCxnSpPr>
        <p:spPr>
          <a:xfrm>
            <a:off x="5556250" y="5807075"/>
            <a:ext cx="4663772" cy="1438218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291AD4C9-7887-A799-3FC0-FE5E7BDD0669}"/>
              </a:ext>
            </a:extLst>
          </p:cNvPr>
          <p:cNvSpPr/>
          <p:nvPr/>
        </p:nvSpPr>
        <p:spPr>
          <a:xfrm>
            <a:off x="10217978" y="5943455"/>
            <a:ext cx="9112856" cy="260367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7F38345-59CB-C31F-F609-B0D139EDCE05}"/>
              </a:ext>
            </a:extLst>
          </p:cNvPr>
          <p:cNvSpPr txBox="1"/>
          <p:nvPr/>
        </p:nvSpPr>
        <p:spPr>
          <a:xfrm>
            <a:off x="11499850" y="9284541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Need occupy 2 positions in </a:t>
            </a:r>
            <a:r>
              <a:rPr lang="en-US" altLang="zh-CN" sz="2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BatchSize</a:t>
            </a:r>
            <a:r>
              <a:rPr lang="en-US" altLang="zh-CN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per inference</a:t>
            </a:r>
            <a:endParaRPr lang="zh-CN" altLang="en-US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482D712-AE2C-9C1C-887A-C14084BB7B5A}"/>
              </a:ext>
            </a:extLst>
          </p:cNvPr>
          <p:cNvSpPr/>
          <p:nvPr/>
        </p:nvSpPr>
        <p:spPr>
          <a:xfrm>
            <a:off x="10737850" y="7026275"/>
            <a:ext cx="4953000" cy="7620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18B60B-F00F-EED5-6CC2-804017B49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30</a:t>
            </a:fld>
            <a:endParaRPr lang="zh-CN" altLang="en-US" sz="1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BFD34E6-8727-9C52-434F-84931A415853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742834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A6C48D-9D80-D983-455B-D45C9D4CE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zh-CN" dirty="0"/>
              <a:t>FAST-DLLM </a:t>
            </a:r>
            <a:r>
              <a:rPr lang="en-US" altLang="zh-CN" dirty="0"/>
              <a:t>: enforced KV-Cache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F5BC6AE-AABF-EA1E-9AAD-75667F45E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0" y="2454275"/>
            <a:ext cx="12600638" cy="82056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BD7E8C3-440D-4757-024F-334596D8B0DB}"/>
              </a:ext>
            </a:extLst>
          </p:cNvPr>
          <p:cNvSpPr txBox="1"/>
          <p:nvPr/>
        </p:nvSpPr>
        <p:spPr>
          <a:xfrm>
            <a:off x="7004050" y="192087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/>
              <a:t>Up to ×27 speedup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502E7A-F15C-23CD-3A71-23C30FC6A5C3}"/>
              </a:ext>
            </a:extLst>
          </p:cNvPr>
          <p:cNvSpPr txBox="1"/>
          <p:nvPr/>
        </p:nvSpPr>
        <p:spPr>
          <a:xfrm>
            <a:off x="0" y="10898497"/>
            <a:ext cx="1432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Fast-</a:t>
            </a:r>
            <a:r>
              <a:rPr lang="en-US" altLang="zh-CN" dirty="0" err="1"/>
              <a:t>dLLM</a:t>
            </a:r>
            <a:r>
              <a:rPr lang="en-US" altLang="zh-CN" dirty="0"/>
              <a:t>: Training-free Acceleration of Diffusion LLM by Enabling KV Cache and Parallel Decoding[Wu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91F402-5524-4E34-BEF1-B4FA3A1CC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31</a:t>
            </a:fld>
            <a:endParaRPr lang="zh-CN" altLang="en-US" sz="1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0FD45E8-895D-7733-A3AC-8AE96CD1A128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11855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6608F-7110-B56B-2BA7-ABACBF06D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43E56-BD45-62C5-64CB-4DB522AC0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zh-CN" dirty="0"/>
              <a:t>FAST-DLLM </a:t>
            </a:r>
            <a:r>
              <a:rPr lang="en-US" altLang="zh-CN" dirty="0"/>
              <a:t>: enforced KV-Cache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269356-55B1-5E91-D119-B71128761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50" y="4892675"/>
            <a:ext cx="12192000" cy="57350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F84D4CF-3A45-4298-EE16-66D275289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4105" y="1567880"/>
            <a:ext cx="4539546" cy="42943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C3A727-82FD-3D39-DA68-994E3108A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2391" y="5853875"/>
            <a:ext cx="4491285" cy="429436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416F30C-DCE9-E085-37F4-7978F5FAA495}"/>
              </a:ext>
            </a:extLst>
          </p:cNvPr>
          <p:cNvSpPr txBox="1"/>
          <p:nvPr/>
        </p:nvSpPr>
        <p:spPr>
          <a:xfrm>
            <a:off x="1670050" y="2085552"/>
            <a:ext cx="107442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Enforced use of KV-Cache: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Use </a:t>
            </a:r>
            <a:r>
              <a:rPr lang="en-US" altLang="zh-CN" sz="2400" b="1" dirty="0"/>
              <a:t>wrong KV value </a:t>
            </a:r>
            <a:r>
              <a:rPr lang="en-US" altLang="zh-CN" sz="2400" dirty="0"/>
              <a:t>for prefix and suffix tokens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But with small error, because KV-values near steps are very </a:t>
            </a:r>
            <a:r>
              <a:rPr lang="en-US" altLang="zh-CN" sz="2400" b="1" dirty="0"/>
              <a:t>similar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After completing the decoding of a block, we update the cache for </a:t>
            </a:r>
            <a:r>
              <a:rPr lang="en-US" altLang="zh-CN" sz="2400" b="1" dirty="0"/>
              <a:t>all tokens</a:t>
            </a:r>
            <a:r>
              <a:rPr lang="en-US" altLang="zh-CN" sz="2400" dirty="0"/>
              <a:t>(not just the newly generated ones)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zh-CN" altLang="en-US" sz="2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00B8D8F-48EF-3084-31AD-3D7A9EF7B3E4}"/>
              </a:ext>
            </a:extLst>
          </p:cNvPr>
          <p:cNvSpPr txBox="1"/>
          <p:nvPr/>
        </p:nvSpPr>
        <p:spPr>
          <a:xfrm>
            <a:off x="0" y="10898497"/>
            <a:ext cx="1432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Fast-</a:t>
            </a:r>
            <a:r>
              <a:rPr lang="en-US" altLang="zh-CN" dirty="0" err="1"/>
              <a:t>dLLM</a:t>
            </a:r>
            <a:r>
              <a:rPr lang="en-US" altLang="zh-CN" dirty="0"/>
              <a:t>: Training-free Acceleration of Diffusion LLM by Enabling KV Cache and Parallel Decoding[Wu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CAC8805-9539-E25E-78AC-79C3320F1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32</a:t>
            </a:fld>
            <a:endParaRPr lang="zh-CN" altLang="en-US" sz="1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E779F77-E544-5BDB-5AAA-F4671EA15E72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852720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759D4-C9D1-F2FD-F42D-512908F80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1B92DE-70C6-EF42-8880-098CB42E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zh-CN" dirty="0"/>
              <a:t>FAST-DLLM </a:t>
            </a:r>
            <a:r>
              <a:rPr lang="en-US" altLang="zh-CN" dirty="0"/>
              <a:t>: Confidence-Aware Parallel Decoding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A2761A7-F667-02E8-0D95-CE21F3EFE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0290" y="2987675"/>
            <a:ext cx="9863810" cy="2438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DBE2CD0-F297-F3EA-5735-2F3278619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26" y="2835275"/>
            <a:ext cx="9992144" cy="62484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958EA59-9173-A9EE-8A5F-01A111647410}"/>
              </a:ext>
            </a:extLst>
          </p:cNvPr>
          <p:cNvSpPr txBox="1"/>
          <p:nvPr/>
        </p:nvSpPr>
        <p:spPr>
          <a:xfrm>
            <a:off x="11652250" y="755967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Parallel decode tokens </a:t>
            </a:r>
            <a:r>
              <a:rPr lang="en-US" altLang="zh-CN" sz="2400" b="1" dirty="0"/>
              <a:t>as much as possible</a:t>
            </a:r>
            <a:endParaRPr lang="zh-CN" altLang="en-US" sz="24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798C3F9-1462-11AF-619A-1748FBA93EB1}"/>
              </a:ext>
            </a:extLst>
          </p:cNvPr>
          <p:cNvSpPr txBox="1"/>
          <p:nvPr/>
        </p:nvSpPr>
        <p:spPr>
          <a:xfrm>
            <a:off x="0" y="10898497"/>
            <a:ext cx="1432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Fast-</a:t>
            </a:r>
            <a:r>
              <a:rPr lang="en-US" altLang="zh-CN" dirty="0" err="1"/>
              <a:t>dLLM</a:t>
            </a:r>
            <a:r>
              <a:rPr lang="en-US" altLang="zh-CN" dirty="0"/>
              <a:t>: Training-free Acceleration of Diffusion LLM by Enabling KV Cache and Parallel Decoding[Wu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016D93-05E6-88C4-8F0E-0E2401B08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33</a:t>
            </a:fld>
            <a:endParaRPr lang="zh-CN" altLang="en-US" sz="1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3D717EE-F755-B025-188A-726671885906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700392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1EF83-05EB-1119-589F-7F4C0DD88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C2B71-59FF-B014-AF39-01A76D1A6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zh-CN" dirty="0"/>
              <a:t>FAST-DLLM </a:t>
            </a:r>
            <a:r>
              <a:rPr lang="en-US" altLang="zh-CN" dirty="0"/>
              <a:t>: Evaluation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F1CEB3C-2430-73B9-FA48-DFD906E8F2D6}"/>
              </a:ext>
            </a:extLst>
          </p:cNvPr>
          <p:cNvSpPr txBox="1"/>
          <p:nvPr/>
        </p:nvSpPr>
        <p:spPr>
          <a:xfrm>
            <a:off x="0" y="10898497"/>
            <a:ext cx="1432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Fast-</a:t>
            </a:r>
            <a:r>
              <a:rPr lang="en-US" altLang="zh-CN" dirty="0" err="1"/>
              <a:t>dLLM</a:t>
            </a:r>
            <a:r>
              <a:rPr lang="en-US" altLang="zh-CN" dirty="0"/>
              <a:t>: Training-free Acceleration of Diffusion LLM by Enabling KV Cache and Parallel Decoding[Wu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DF27763-0614-A479-DFD9-692D00CE7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0" y="1920875"/>
            <a:ext cx="14859000" cy="8285161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62BE8A-1269-F359-9637-46B5DB78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34</a:t>
            </a:fld>
            <a:endParaRPr lang="zh-CN" altLang="en-US" sz="1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F09C4F8-8485-0204-672F-65F4AE61B94C}"/>
              </a:ext>
            </a:extLst>
          </p:cNvPr>
          <p:cNvSpPr txBox="1"/>
          <p:nvPr/>
        </p:nvSpPr>
        <p:spPr>
          <a:xfrm>
            <a:off x="17469421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 </a:t>
            </a:r>
            <a:r>
              <a:rPr lang="en-US" altLang="zh-CN" b="1" dirty="0" err="1"/>
              <a:t>dLLM</a:t>
            </a:r>
            <a:r>
              <a:rPr lang="en-US" altLang="zh-CN" b="1" dirty="0"/>
              <a:t> research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597521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DBFEA-83B4-3A3C-CB24-4F9E85CD2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396875"/>
            <a:ext cx="16185515" cy="1093470"/>
          </a:xfrm>
        </p:spPr>
        <p:txBody>
          <a:bodyPr/>
          <a:lstStyle/>
          <a:p>
            <a:r>
              <a:rPr lang="en-US" altLang="zh-CN" dirty="0"/>
              <a:t>Presentation Outline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8BF387-E165-ECE2-FF5C-8763BD0EB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650" y="2603500"/>
            <a:ext cx="8229600" cy="7450822"/>
          </a:xfrm>
        </p:spPr>
        <p:txBody>
          <a:bodyPr/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Introduction to diffusion</a:t>
            </a:r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050" dirty="0">
                <a:solidFill>
                  <a:schemeClr val="bg1">
                    <a:lumMod val="85000"/>
                  </a:schemeClr>
                </a:solidFill>
              </a:rPr>
              <a:t>Deep generation models</a:t>
            </a:r>
            <a:endParaRPr lang="en-US" altLang="zh-CN" sz="3200" dirty="0">
              <a:solidFill>
                <a:schemeClr val="bg1">
                  <a:lumMod val="85000"/>
                </a:schemeClr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050" dirty="0">
                <a:solidFill>
                  <a:schemeClr val="bg1">
                    <a:lumMod val="85000"/>
                  </a:schemeClr>
                </a:solidFill>
              </a:rPr>
              <a:t>Denoising score matching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050" dirty="0">
                <a:solidFill>
                  <a:schemeClr val="bg1">
                    <a:lumMod val="85000"/>
                  </a:schemeClr>
                </a:solidFill>
              </a:rPr>
              <a:t>Langevin MCMC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Annealed Langevin Dynamics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DDPM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Diffusion Language model research</a:t>
            </a:r>
            <a:endParaRPr lang="en-US" altLang="zh-CN" sz="3050" dirty="0">
              <a:solidFill>
                <a:schemeClr val="bg1">
                  <a:lumMod val="85000"/>
                </a:schemeClr>
              </a:solidFill>
            </a:endParaRPr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050" dirty="0">
                <a:solidFill>
                  <a:schemeClr val="bg1">
                    <a:lumMod val="85000"/>
                  </a:schemeClr>
                </a:solidFill>
              </a:rPr>
              <a:t>SEDD:</a:t>
            </a:r>
            <a:r>
              <a:rPr lang="zh-CN" altLang="en-US" sz="305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3050" dirty="0">
                <a:solidFill>
                  <a:schemeClr val="bg1">
                    <a:lumMod val="85000"/>
                  </a:schemeClr>
                </a:solidFill>
              </a:rPr>
              <a:t>first </a:t>
            </a:r>
            <a:r>
              <a:rPr lang="en-US" altLang="zh-CN" sz="3050" dirty="0" err="1">
                <a:solidFill>
                  <a:schemeClr val="bg1">
                    <a:lumMod val="85000"/>
                  </a:schemeClr>
                </a:solidFill>
              </a:rPr>
              <a:t>dllm</a:t>
            </a:r>
            <a:endParaRPr lang="en-US" altLang="zh-CN" sz="3050" dirty="0">
              <a:solidFill>
                <a:schemeClr val="bg1">
                  <a:lumMod val="85000"/>
                </a:schemeClr>
              </a:solidFill>
            </a:endParaRPr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LLADA series: scaling to 8B</a:t>
            </a:r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Accelerate </a:t>
            </a:r>
            <a:r>
              <a:rPr lang="en-US" altLang="zh-CN" sz="3200" dirty="0" err="1">
                <a:solidFill>
                  <a:schemeClr val="bg1">
                    <a:lumMod val="85000"/>
                  </a:schemeClr>
                </a:solidFill>
              </a:rPr>
              <a:t>dllm</a:t>
            </a: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 with KV-cache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350" dirty="0"/>
              <a:t>Interpolation of </a:t>
            </a:r>
            <a:r>
              <a:rPr lang="en-US" altLang="zh-CN" sz="3350" dirty="0" err="1"/>
              <a:t>llm</a:t>
            </a:r>
            <a:r>
              <a:rPr lang="en-US" altLang="zh-CN" sz="3350" dirty="0"/>
              <a:t> and </a:t>
            </a:r>
            <a:r>
              <a:rPr lang="en-US" altLang="zh-CN" sz="3350" dirty="0" err="1"/>
              <a:t>dllm</a:t>
            </a:r>
            <a:endParaRPr lang="en-US" altLang="zh-CN" sz="3350" dirty="0"/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altLang="zh-CN" sz="3200" dirty="0"/>
              <a:t>Fast-</a:t>
            </a:r>
            <a:r>
              <a:rPr lang="en-US" altLang="zh-CN" sz="3200" dirty="0" err="1"/>
              <a:t>dllm</a:t>
            </a:r>
            <a:r>
              <a:rPr lang="en-US" altLang="zh-CN" sz="3200" dirty="0"/>
              <a:t> v2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altLang="zh-CN" sz="3200" dirty="0"/>
              <a:t>SDAR series</a:t>
            </a:r>
            <a:endParaRPr lang="en-US" altLang="zh-CN" sz="305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84FE634-4CE9-E440-E60A-78BC92B46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278" y="2606675"/>
            <a:ext cx="12605822" cy="7040892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C1EEC8-CBCE-0C92-9808-BB33D5DB6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35</a:t>
            </a:fld>
            <a:endParaRPr lang="zh-CN" altLang="en-US" sz="1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5EF9A8D-0CC4-0A48-1E93-27E9D23E5914}"/>
              </a:ext>
            </a:extLst>
          </p:cNvPr>
          <p:cNvSpPr txBox="1"/>
          <p:nvPr/>
        </p:nvSpPr>
        <p:spPr>
          <a:xfrm>
            <a:off x="17291050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III Block-AR </a:t>
            </a:r>
            <a:r>
              <a:rPr lang="en-US" altLang="zh-CN" b="1" dirty="0" err="1"/>
              <a:t>dLLM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068190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AC8E38-2219-1459-CE57-22B3A60CB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zh-CN" dirty="0"/>
              <a:t>FAST-DLLM V2: Efficient Block-Diffusion LLM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1C4B0F-5685-3FC5-799F-E8E3490C5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544" y="3782066"/>
            <a:ext cx="12467221" cy="657069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7288F8A-EEC6-2118-4CE6-E9B77226ADF0}"/>
              </a:ext>
            </a:extLst>
          </p:cNvPr>
          <p:cNvSpPr txBox="1"/>
          <p:nvPr/>
        </p:nvSpPr>
        <p:spPr>
          <a:xfrm>
            <a:off x="1974850" y="2005481"/>
            <a:ext cx="1691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From AR-LLM well-trained weights: fine-tuning into a </a:t>
            </a:r>
            <a:r>
              <a:rPr lang="en-US" altLang="zh-CN" sz="2400" dirty="0" err="1"/>
              <a:t>dllm</a:t>
            </a:r>
            <a:r>
              <a:rPr lang="en-US" altLang="zh-CN" sz="2400" dirty="0"/>
              <a:t> </a:t>
            </a:r>
            <a:r>
              <a:rPr lang="en-US" altLang="zh-CN" sz="2400" b="1" dirty="0"/>
              <a:t>in only 1B tokens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achieves up to </a:t>
            </a:r>
            <a:r>
              <a:rPr lang="en-US" altLang="zh-CN" sz="2400" b="1" dirty="0"/>
              <a:t>2.5× speedup </a:t>
            </a:r>
            <a:r>
              <a:rPr lang="en-US" altLang="zh-CN" sz="2400" dirty="0"/>
              <a:t>over standard AR decoding while </a:t>
            </a:r>
            <a:r>
              <a:rPr lang="en-US" altLang="zh-CN" sz="2400" b="1" dirty="0"/>
              <a:t>maintaining comparable generation quality</a:t>
            </a:r>
            <a:r>
              <a:rPr lang="en-US" altLang="zh-CN" sz="2400" dirty="0"/>
              <a:t>.</a:t>
            </a:r>
            <a:endParaRPr lang="en-US" altLang="zh-CN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This represents a 500× reduction in training data compared to full-attention diffusion LLMs such as Dream (</a:t>
            </a:r>
            <a:r>
              <a:rPr lang="en-US" altLang="zh-CN" sz="2400" b="1" dirty="0"/>
              <a:t>580B tokens</a:t>
            </a:r>
            <a:r>
              <a:rPr lang="en-US" altLang="zh-CN" sz="2400" dirty="0"/>
              <a:t>)</a:t>
            </a:r>
            <a:endParaRPr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8980316-0CA4-3127-1B27-75B1366CABE3}"/>
              </a:ext>
            </a:extLst>
          </p:cNvPr>
          <p:cNvSpPr txBox="1"/>
          <p:nvPr/>
        </p:nvSpPr>
        <p:spPr>
          <a:xfrm>
            <a:off x="0" y="10898497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dirty="0"/>
              <a:t>FAST-DLLM V2: Efficient Block-Diffusion LLM </a:t>
            </a:r>
            <a:r>
              <a:rPr lang="en-US" altLang="zh-CN" dirty="0"/>
              <a:t>[Wu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81000B-42C9-70F4-063C-DEAAE38E3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36</a:t>
            </a:fld>
            <a:endParaRPr lang="zh-CN" altLang="en-US" sz="1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204A682-F590-7B54-DCE1-985365DBFDB8}"/>
              </a:ext>
            </a:extLst>
          </p:cNvPr>
          <p:cNvSpPr txBox="1"/>
          <p:nvPr/>
        </p:nvSpPr>
        <p:spPr>
          <a:xfrm>
            <a:off x="17291050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III Block-AR </a:t>
            </a:r>
            <a:r>
              <a:rPr lang="en-US" altLang="zh-CN" b="1" dirty="0" err="1"/>
              <a:t>dLLM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548449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C4C7E-E4F6-E03A-134C-AB4D89FDA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90C50-8098-7CEC-7E26-876D3101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zh-CN" dirty="0"/>
              <a:t>FAST-DLLM V2: Training Process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A08040B-E2AA-515C-08B0-559705ADDFDB}"/>
              </a:ext>
            </a:extLst>
          </p:cNvPr>
          <p:cNvSpPr txBox="1"/>
          <p:nvPr/>
        </p:nvSpPr>
        <p:spPr>
          <a:xfrm>
            <a:off x="1974850" y="2005481"/>
            <a:ext cx="1691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complementary</a:t>
            </a:r>
            <a:r>
              <a:rPr lang="en-US" altLang="zh-CN" sz="2400" dirty="0"/>
              <a:t> masking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</a:rPr>
              <a:t>Token shift for prediction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Training</a:t>
            </a:r>
            <a:r>
              <a:rPr lang="en-US" altLang="zh-CN" sz="2400" dirty="0"/>
              <a:t> objective:</a:t>
            </a:r>
            <a:endParaRPr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05C4FE6-F54E-CC24-13AD-804746F4413C}"/>
              </a:ext>
            </a:extLst>
          </p:cNvPr>
          <p:cNvSpPr txBox="1"/>
          <p:nvPr/>
        </p:nvSpPr>
        <p:spPr>
          <a:xfrm>
            <a:off x="0" y="10898497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dirty="0"/>
              <a:t>FAST-DLLM V2: Efficient Block-Diffusion LLM </a:t>
            </a:r>
            <a:r>
              <a:rPr lang="en-US" altLang="zh-CN" dirty="0"/>
              <a:t>[Wu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DACD017-1F8A-FB21-55D0-4B1701BD7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0" y="4511675"/>
            <a:ext cx="14249400" cy="55135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E80195-D290-37DE-EA61-A0EE2582F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50" y="2835276"/>
            <a:ext cx="8261772" cy="1066800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0A1E5FA-959D-AEA2-E9C7-FC0B79F9D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37</a:t>
            </a:fld>
            <a:endParaRPr lang="zh-CN" altLang="en-US" sz="1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49A34B7-860C-DB4B-3716-9A41DA428FE2}"/>
              </a:ext>
            </a:extLst>
          </p:cNvPr>
          <p:cNvSpPr txBox="1"/>
          <p:nvPr/>
        </p:nvSpPr>
        <p:spPr>
          <a:xfrm>
            <a:off x="17291050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III Block-AR </a:t>
            </a:r>
            <a:r>
              <a:rPr lang="en-US" altLang="zh-CN" b="1" dirty="0" err="1"/>
              <a:t>dLLM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5800828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C420C-E1F3-10D7-D845-2FC794A63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AD4C0-7038-B6E4-85FD-6F1F77EBE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zh-CN" dirty="0"/>
              <a:t>FAST-DLLM V2: </a:t>
            </a:r>
            <a:r>
              <a:rPr lang="en-US" altLang="zh-CN" dirty="0"/>
              <a:t>Block-wise Attention Masking.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DEE61D1-D94D-FC1A-5FE4-DEAE8DFBCBB2}"/>
              </a:ext>
            </a:extLst>
          </p:cNvPr>
          <p:cNvSpPr txBox="1"/>
          <p:nvPr/>
        </p:nvSpPr>
        <p:spPr>
          <a:xfrm>
            <a:off x="1365250" y="2168190"/>
            <a:ext cx="1828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Train all blocks in </a:t>
            </a:r>
            <a:r>
              <a:rPr lang="en-US" altLang="zh-CN" sz="2400" b="1" dirty="0"/>
              <a:t>1 forward </a:t>
            </a:r>
            <a:r>
              <a:rPr lang="en-US" altLang="zh-CN" sz="2400" dirty="0"/>
              <a:t>instead of B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Due to the complementary mask: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the total number of tokens contributing to the loss </a:t>
            </a:r>
            <a:r>
              <a:rPr lang="en-US" altLang="zh-CN" sz="2400" dirty="0"/>
              <a:t>for any given sample x0 </a:t>
            </a:r>
            <a:r>
              <a:rPr lang="en-US" altLang="zh-CN" sz="2400" b="1" dirty="0"/>
              <a:t>is always the full sequence length L</a:t>
            </a:r>
            <a:endParaRPr lang="zh-CN" altLang="en-US" sz="24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CF7C97D-BEE7-D6CB-9B53-CB876C979FE8}"/>
              </a:ext>
            </a:extLst>
          </p:cNvPr>
          <p:cNvSpPr txBox="1"/>
          <p:nvPr/>
        </p:nvSpPr>
        <p:spPr>
          <a:xfrm>
            <a:off x="0" y="10898497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dirty="0"/>
              <a:t>FAST-DLLM V2: Efficient Block-Diffusion LLM </a:t>
            </a:r>
            <a:r>
              <a:rPr lang="en-US" altLang="zh-CN" dirty="0"/>
              <a:t>[Wu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6F25F01-E60F-A85A-9CF2-957C86DA3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050" y="3872170"/>
            <a:ext cx="11897938" cy="655320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0E4185-176D-C663-FF8B-373B32CEA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38</a:t>
            </a:fld>
            <a:endParaRPr lang="zh-CN" altLang="en-US" sz="1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C0C4012-A8DE-3285-71BD-237DA6E7DBC8}"/>
              </a:ext>
            </a:extLst>
          </p:cNvPr>
          <p:cNvSpPr txBox="1"/>
          <p:nvPr/>
        </p:nvSpPr>
        <p:spPr>
          <a:xfrm>
            <a:off x="17291050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III Block-AR </a:t>
            </a:r>
            <a:r>
              <a:rPr lang="en-US" altLang="zh-CN" b="1" dirty="0" err="1"/>
              <a:t>dLLM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218550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94705-BCA7-2C4C-AB29-30C89DF98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AF90-EF12-B9C6-CEC3-3717079DA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zh-CN" dirty="0"/>
              <a:t>FAST-DLLM V2: </a:t>
            </a:r>
            <a:r>
              <a:rPr lang="en-US" altLang="zh-CN" dirty="0"/>
              <a:t>Inference</a:t>
            </a:r>
            <a:r>
              <a:rPr lang="fr-FR" altLang="zh-CN" dirty="0"/>
              <a:t> Process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ADE0284-3446-FC3F-C769-89E56836C31C}"/>
              </a:ext>
            </a:extLst>
          </p:cNvPr>
          <p:cNvSpPr txBox="1"/>
          <p:nvPr/>
        </p:nvSpPr>
        <p:spPr>
          <a:xfrm>
            <a:off x="2279650" y="2402779"/>
            <a:ext cx="1691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Preceding blocks’ KV in KV-cache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Within current inference block: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Use fastdllm-v1 trick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Based on </a:t>
            </a:r>
            <a:r>
              <a:rPr lang="en-US" altLang="zh-CN" sz="2800" b="1" dirty="0"/>
              <a:t>sub-block</a:t>
            </a:r>
            <a:endParaRPr lang="zh-CN" altLang="en-US" sz="28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B3F6FB8-E03E-403D-6F54-B58ECDA9BDC3}"/>
              </a:ext>
            </a:extLst>
          </p:cNvPr>
          <p:cNvSpPr txBox="1"/>
          <p:nvPr/>
        </p:nvSpPr>
        <p:spPr>
          <a:xfrm>
            <a:off x="0" y="10898497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dirty="0"/>
              <a:t>FAST-DLLM V2: Efficient Block-Diffusion LLM </a:t>
            </a:r>
            <a:r>
              <a:rPr lang="en-US" altLang="zh-CN" dirty="0"/>
              <a:t>[Wu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E56168E-D404-02E4-36B3-886F487DE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5496799"/>
            <a:ext cx="15977085" cy="52134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8BCA680-3084-D51D-ACC9-C2F25F4FB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650" y="1500827"/>
            <a:ext cx="5719209" cy="4186288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0DE0D3-5801-DCD2-D347-75597C1E5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39</a:t>
            </a:fld>
            <a:endParaRPr lang="zh-CN" altLang="en-US" sz="1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D96DF4F-936D-3BB7-C652-76F6822E1451}"/>
              </a:ext>
            </a:extLst>
          </p:cNvPr>
          <p:cNvSpPr txBox="1"/>
          <p:nvPr/>
        </p:nvSpPr>
        <p:spPr>
          <a:xfrm>
            <a:off x="17291050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III Block-AR </a:t>
            </a:r>
            <a:r>
              <a:rPr lang="en-US" altLang="zh-CN" b="1" dirty="0" err="1"/>
              <a:t>dLLM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962682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F7CD3021-4304-BD7A-2038-B86CB1E0E0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116"/>
          <a:stretch>
            <a:fillRect/>
          </a:stretch>
        </p:blipFill>
        <p:spPr>
          <a:xfrm>
            <a:off x="7499189" y="7204658"/>
            <a:ext cx="11419047" cy="340301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0A0EC39-E4D2-0BC3-5835-ECB48CE91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96875"/>
            <a:ext cx="16185515" cy="1093470"/>
          </a:xfrm>
        </p:spPr>
        <p:txBody>
          <a:bodyPr>
            <a:normAutofit/>
          </a:bodyPr>
          <a:lstStyle/>
          <a:p>
            <a:r>
              <a:rPr lang="en-US" altLang="zh-CN" sz="4400" dirty="0"/>
              <a:t>Deep Generative Models</a:t>
            </a:r>
            <a:endParaRPr lang="zh-CN" altLang="en-US" sz="4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477076-71BF-F17E-403B-4385F1B2F8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57" t="20930"/>
          <a:stretch>
            <a:fillRect/>
          </a:stretch>
        </p:blipFill>
        <p:spPr>
          <a:xfrm>
            <a:off x="908050" y="2242050"/>
            <a:ext cx="4605288" cy="178765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0AB3A37-3F25-765F-0827-D19B94947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8" y="5197475"/>
            <a:ext cx="6076190" cy="1971429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388A0C2D-A50F-4F45-B39A-82C3D2CBE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450" y="5976999"/>
            <a:ext cx="1143000" cy="154940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AA5990C-5C36-20BC-713B-86C94BC49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450" y="8702675"/>
            <a:ext cx="6809524" cy="161904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76ABB73-652E-4A6A-A452-D4A57E518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268" y="1604621"/>
            <a:ext cx="12219047" cy="24761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36F2A86-3E2A-BE65-F01A-BC2D515C60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1268" y="4435475"/>
            <a:ext cx="12142857" cy="2133333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1183AE24-45B3-6A34-7725-05D00F7DDC36}"/>
              </a:ext>
            </a:extLst>
          </p:cNvPr>
          <p:cNvSpPr txBox="1"/>
          <p:nvPr/>
        </p:nvSpPr>
        <p:spPr>
          <a:xfrm>
            <a:off x="0" y="10879859"/>
            <a:ext cx="10296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CS236: Deep Generative Models Fall 2023 detailed syllabus</a:t>
            </a:r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1B479F-E459-A80A-BFDC-1896B528D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4</a:t>
            </a:fld>
            <a:endParaRPr lang="zh-CN" altLang="en-US" sz="1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6508104-AE1E-8151-BB26-5F5388839E3C}"/>
              </a:ext>
            </a:extLst>
          </p:cNvPr>
          <p:cNvSpPr txBox="1"/>
          <p:nvPr/>
        </p:nvSpPr>
        <p:spPr>
          <a:xfrm>
            <a:off x="16529050" y="10898497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 Introduction to diffusion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174927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51A5D-E5DF-5CB4-774C-0CA2250A3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DBBB14-D0FE-69A6-F707-8526F79AE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" y="396875"/>
            <a:ext cx="20955000" cy="1093470"/>
          </a:xfrm>
        </p:spPr>
        <p:txBody>
          <a:bodyPr>
            <a:noAutofit/>
          </a:bodyPr>
          <a:lstStyle/>
          <a:p>
            <a:r>
              <a:rPr lang="en-US" altLang="zh-CN" sz="3600" dirty="0"/>
              <a:t>SDAR: A Synergistic Diffusion-</a:t>
            </a:r>
            <a:r>
              <a:rPr lang="en-US" altLang="zh-CN" sz="3600" dirty="0" err="1"/>
              <a:t>AutoRegression</a:t>
            </a:r>
            <a:r>
              <a:rPr lang="en-US" altLang="zh-CN" sz="3600" dirty="0"/>
              <a:t> Paradigm for Scalable Sequence Generation</a:t>
            </a:r>
            <a:endParaRPr lang="zh-CN" altLang="en-US" sz="36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143DD7C-7E12-5249-8A38-EF8DD945165F}"/>
              </a:ext>
            </a:extLst>
          </p:cNvPr>
          <p:cNvSpPr txBox="1"/>
          <p:nvPr/>
        </p:nvSpPr>
        <p:spPr>
          <a:xfrm>
            <a:off x="-23668" y="10912475"/>
            <a:ext cx="1295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SDAR: A Synergistic Diffusion-</a:t>
            </a:r>
            <a:r>
              <a:rPr lang="en-US" altLang="zh-CN" dirty="0" err="1"/>
              <a:t>AutoRegression</a:t>
            </a:r>
            <a:r>
              <a:rPr lang="en-US" altLang="zh-CN" dirty="0"/>
              <a:t> Paradigm for Scalable Sequence Generation[Cheng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2AB012F-5A38-EB56-03D6-BC2EA4D25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450" y="3063875"/>
            <a:ext cx="12172085" cy="7486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D4D6B41-9CAE-00F0-E8B9-D4DA8B96900D}"/>
              </a:ext>
            </a:extLst>
          </p:cNvPr>
          <p:cNvSpPr txBox="1"/>
          <p:nvPr/>
        </p:nvSpPr>
        <p:spPr>
          <a:xfrm>
            <a:off x="4121978" y="1768475"/>
            <a:ext cx="81419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00000"/>
                </a:solidFill>
              </a:rPr>
              <a:t>No token shift for prediction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C00000"/>
                </a:solidFill>
              </a:rPr>
              <a:t>~50B </a:t>
            </a:r>
            <a:r>
              <a:rPr lang="en-US" altLang="zh-CN" sz="2800" b="1" dirty="0"/>
              <a:t>fine-tuning data(vs </a:t>
            </a:r>
            <a:r>
              <a:rPr lang="en-US" altLang="zh-CN" sz="2800" b="1" dirty="0">
                <a:solidFill>
                  <a:srgbClr val="C00000"/>
                </a:solidFill>
              </a:rPr>
              <a:t>~1B</a:t>
            </a:r>
            <a:r>
              <a:rPr lang="en-US" altLang="zh-CN" sz="2800" b="1" dirty="0"/>
              <a:t> in fastdllm-v2)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CN" altLang="en-US" sz="28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8BF5CC8-F4F2-ED61-52B2-A885402E4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40</a:t>
            </a:fld>
            <a:endParaRPr lang="zh-CN" altLang="en-US" sz="1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A362136-FB13-2E06-ADF5-914F1B1C8EB7}"/>
              </a:ext>
            </a:extLst>
          </p:cNvPr>
          <p:cNvSpPr txBox="1"/>
          <p:nvPr/>
        </p:nvSpPr>
        <p:spPr>
          <a:xfrm>
            <a:off x="17291050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III Block-AR </a:t>
            </a:r>
            <a:r>
              <a:rPr lang="en-US" altLang="zh-CN" b="1" dirty="0" err="1"/>
              <a:t>dLLM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571287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1F8D3-2FDE-96B3-F7E6-3877E7FFE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328C2B-C14D-D8D5-2D3E-F2AAA13F1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96874"/>
            <a:ext cx="20955000" cy="1093470"/>
          </a:xfrm>
        </p:spPr>
        <p:txBody>
          <a:bodyPr>
            <a:noAutofit/>
          </a:bodyPr>
          <a:lstStyle/>
          <a:p>
            <a:r>
              <a:rPr lang="en-US" altLang="zh-CN" dirty="0"/>
              <a:t>SDAR: Same Inference As Fastdllm-v2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E603AF2-0EE5-EA72-9F9B-7F675A0F2625}"/>
              </a:ext>
            </a:extLst>
          </p:cNvPr>
          <p:cNvSpPr txBox="1"/>
          <p:nvPr/>
        </p:nvSpPr>
        <p:spPr>
          <a:xfrm>
            <a:off x="0" y="10898497"/>
            <a:ext cx="1295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SDAR: A Synergistic Diffusion-</a:t>
            </a:r>
            <a:r>
              <a:rPr lang="en-US" altLang="zh-CN" dirty="0" err="1"/>
              <a:t>AutoRegression</a:t>
            </a:r>
            <a:r>
              <a:rPr lang="en-US" altLang="zh-CN" dirty="0"/>
              <a:t> Paradigm for Scalable Sequence Generation[Cheng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45C5B00-7584-0198-8272-20DD5932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478" y="2529467"/>
            <a:ext cx="15257143" cy="7371428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C58012-F76B-9674-5B0F-299889128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41</a:t>
            </a:fld>
            <a:endParaRPr lang="zh-CN" altLang="en-US" sz="1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315219F-22F3-3C64-3D2D-748B1E40E0A0}"/>
              </a:ext>
            </a:extLst>
          </p:cNvPr>
          <p:cNvSpPr txBox="1"/>
          <p:nvPr/>
        </p:nvSpPr>
        <p:spPr>
          <a:xfrm>
            <a:off x="17291050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III Block-AR </a:t>
            </a:r>
            <a:r>
              <a:rPr lang="en-US" altLang="zh-CN" b="1" dirty="0" err="1"/>
              <a:t>dLLM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682680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42F79-66C0-B0B1-3BD7-EB38328BD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867196-AD2A-3E38-0295-F25E101B2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96875"/>
            <a:ext cx="20955000" cy="1093470"/>
          </a:xfrm>
        </p:spPr>
        <p:txBody>
          <a:bodyPr>
            <a:noAutofit/>
          </a:bodyPr>
          <a:lstStyle/>
          <a:p>
            <a:r>
              <a:rPr lang="en-US" altLang="zh-CN" dirty="0"/>
              <a:t>SDAR: fundamental comparison between AR and MDLM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BA58F05-A3B6-32FE-74DC-29046317A40A}"/>
              </a:ext>
            </a:extLst>
          </p:cNvPr>
          <p:cNvSpPr txBox="1"/>
          <p:nvPr/>
        </p:nvSpPr>
        <p:spPr>
          <a:xfrm>
            <a:off x="0" y="10893714"/>
            <a:ext cx="1295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SDAR: A Synergistic Diffusion-</a:t>
            </a:r>
            <a:r>
              <a:rPr lang="en-US" altLang="zh-CN" dirty="0" err="1"/>
              <a:t>AutoRegression</a:t>
            </a:r>
            <a:r>
              <a:rPr lang="en-US" altLang="zh-CN" dirty="0"/>
              <a:t> Paradigm for Scalable Sequence Generation[Cheng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99C6B38-1573-10C1-F54A-DAA2300B5005}"/>
              </a:ext>
            </a:extLst>
          </p:cNvPr>
          <p:cNvSpPr txBox="1"/>
          <p:nvPr/>
        </p:nvSpPr>
        <p:spPr>
          <a:xfrm>
            <a:off x="2889250" y="2277616"/>
            <a:ext cx="1402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Train from scratch: 1T token pre-training, 4B token SFT, get 4 2B-model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Show below result: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First, AR &gt; MDLM in same train config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Second, conversion strategy </a:t>
            </a:r>
            <a:r>
              <a:rPr lang="en-US" altLang="zh-CN" sz="2400" b="1" dirty="0"/>
              <a:t>successfully preserves </a:t>
            </a:r>
            <a:r>
              <a:rPr lang="en-US" altLang="zh-CN" sz="2400" dirty="0"/>
              <a:t>the strength of the 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Third, MDLM-BD &lt; AR-BD</a:t>
            </a:r>
          </a:p>
          <a:p>
            <a:pPr lvl="1"/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Anyway,  </a:t>
            </a:r>
            <a:r>
              <a:rPr lang="en-US" altLang="zh-CN" sz="2400" b="1" dirty="0">
                <a:solidFill>
                  <a:srgbClr val="C00000"/>
                </a:solidFill>
              </a:rPr>
              <a:t>AR-BD performs best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D1DBE04-EAF4-3797-C985-60EF50A1B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650" y="6111875"/>
            <a:ext cx="11666667" cy="3495238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7C920A-C09C-76B0-E997-5D6D59AC5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42</a:t>
            </a:fld>
            <a:endParaRPr lang="zh-CN" altLang="en-US" sz="1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55E9EA9-3055-BD0E-1C3A-B35C2A3D8507}"/>
              </a:ext>
            </a:extLst>
          </p:cNvPr>
          <p:cNvSpPr txBox="1"/>
          <p:nvPr/>
        </p:nvSpPr>
        <p:spPr>
          <a:xfrm>
            <a:off x="17291050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III Block-AR </a:t>
            </a:r>
            <a:r>
              <a:rPr lang="en-US" altLang="zh-CN" b="1" dirty="0" err="1"/>
              <a:t>dLLM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3007062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44AFC-5784-1BAD-BF2F-B15CA091D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D01E31-93A3-F718-C981-75F503F2E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SDAR: Scaling SDAR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FA1894A-F594-8319-6A8F-863AD275EC4E}"/>
              </a:ext>
            </a:extLst>
          </p:cNvPr>
          <p:cNvSpPr txBox="1"/>
          <p:nvPr/>
        </p:nvSpPr>
        <p:spPr>
          <a:xfrm>
            <a:off x="2432050" y="1750531"/>
            <a:ext cx="8839199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Base models: </a:t>
            </a:r>
            <a:r>
              <a:rPr lang="en-US" altLang="zh-CN" sz="2400" b="1" dirty="0"/>
              <a:t>Qwen3-1.7B, 4B, 8B, and 30B-A3B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Train with: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50B token</a:t>
            </a:r>
            <a:r>
              <a:rPr lang="zh-CN" altLang="en-US" sz="2400" dirty="0"/>
              <a:t> </a:t>
            </a:r>
            <a:r>
              <a:rPr lang="en-US" altLang="zh-CN" sz="2400" dirty="0"/>
              <a:t>CPT</a:t>
            </a:r>
            <a:r>
              <a:rPr lang="zh-CN" altLang="en-US" sz="2400" dirty="0"/>
              <a:t>（</a:t>
            </a:r>
            <a:r>
              <a:rPr lang="en-US" altLang="zh-CN" sz="2400" dirty="0"/>
              <a:t>Continued Pre-training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4B</a:t>
            </a:r>
            <a:r>
              <a:rPr lang="zh-CN" altLang="en-US" sz="2400" dirty="0"/>
              <a:t>   </a:t>
            </a:r>
            <a:r>
              <a:rPr lang="en-US" altLang="zh-CN" sz="2400" dirty="0"/>
              <a:t>token</a:t>
            </a:r>
            <a:r>
              <a:rPr lang="zh-CN" altLang="en-US" sz="2400" dirty="0"/>
              <a:t> </a:t>
            </a:r>
            <a:r>
              <a:rPr lang="en-US" altLang="zh-CN" sz="2400" dirty="0"/>
              <a:t>SFT</a:t>
            </a:r>
            <a:r>
              <a:rPr lang="zh-CN" altLang="en-US" sz="2400" dirty="0"/>
              <a:t>（</a:t>
            </a:r>
            <a:r>
              <a:rPr lang="en-US" altLang="zh-CN" sz="2400" dirty="0"/>
              <a:t>Supervised Fine-tuning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Finally get: </a:t>
            </a:r>
            <a:r>
              <a:rPr lang="en-US" altLang="zh-CN" sz="2400" b="1" dirty="0"/>
              <a:t>SDAR-Chat series (1.7B, 4B, 8B, 30B-A3B)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24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5DD54F6-8FA4-FDB8-929F-0BA85C98A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240" y="4206875"/>
            <a:ext cx="11447619" cy="645714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6EC8831-F6D6-D8B8-C93D-772801AA0C5D}"/>
              </a:ext>
            </a:extLst>
          </p:cNvPr>
          <p:cNvSpPr txBox="1"/>
          <p:nvPr/>
        </p:nvSpPr>
        <p:spPr>
          <a:xfrm>
            <a:off x="0" y="10898497"/>
            <a:ext cx="1295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SDAR: A Synergistic Diffusion-</a:t>
            </a:r>
            <a:r>
              <a:rPr lang="en-US" altLang="zh-CN" dirty="0" err="1"/>
              <a:t>AutoRegression</a:t>
            </a:r>
            <a:r>
              <a:rPr lang="en-US" altLang="zh-CN" dirty="0"/>
              <a:t> Paradigm for Scalable Sequence Generation[Cheng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810797D-BB41-A284-DBD2-1CCB2E5E1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43</a:t>
            </a:fld>
            <a:endParaRPr lang="zh-CN" altLang="en-US" sz="1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D5CD5BE-1C97-D6C1-B263-351E19B55963}"/>
              </a:ext>
            </a:extLst>
          </p:cNvPr>
          <p:cNvSpPr txBox="1"/>
          <p:nvPr/>
        </p:nvSpPr>
        <p:spPr>
          <a:xfrm>
            <a:off x="17291050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III Block-AR </a:t>
            </a:r>
            <a:r>
              <a:rPr lang="en-US" altLang="zh-CN" b="1" dirty="0" err="1"/>
              <a:t>dLLM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136114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31D8A-44D8-B0B2-787E-58E677224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68362-F862-32DB-DB7A-D4B5E773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SDAR-Chat 30B-A3B Shows Less Sensitivity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472E862-FB2F-5615-3E38-AFEF2C65F336}"/>
              </a:ext>
            </a:extLst>
          </p:cNvPr>
          <p:cNvSpPr txBox="1"/>
          <p:nvPr/>
        </p:nvSpPr>
        <p:spPr>
          <a:xfrm>
            <a:off x="2432050" y="1981071"/>
            <a:ext cx="1135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larger models’ remarkable resilience: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Maintaining stable performance across a much wider range of block sizes.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Enable </a:t>
            </a:r>
            <a:r>
              <a:rPr lang="en-US" altLang="zh-CN" sz="2400" b="1" dirty="0"/>
              <a:t>larger block sizes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l-GR" altLang="zh-CN" sz="2400" dirty="0"/>
              <a:t>τ ≥ 0.90</a:t>
            </a:r>
            <a:r>
              <a:rPr lang="en-US" altLang="zh-CN" sz="2400" dirty="0"/>
              <a:t>: performance </a:t>
            </a:r>
            <a:r>
              <a:rPr lang="en-US" altLang="zh-CN" sz="2400" b="1" dirty="0"/>
              <a:t>remains</a:t>
            </a:r>
            <a:r>
              <a:rPr lang="en-US" altLang="zh-CN" sz="2400" dirty="0"/>
              <a:t> nearly saturated</a:t>
            </a:r>
            <a:endParaRPr lang="zh-CN" alt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874D70F-C9AE-2EC5-BE99-7CFA9DE9F96C}"/>
              </a:ext>
            </a:extLst>
          </p:cNvPr>
          <p:cNvSpPr txBox="1"/>
          <p:nvPr/>
        </p:nvSpPr>
        <p:spPr>
          <a:xfrm>
            <a:off x="-2886" y="10898497"/>
            <a:ext cx="1295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SDAR: A Synergistic Diffusion-</a:t>
            </a:r>
            <a:r>
              <a:rPr lang="en-US" altLang="zh-CN" dirty="0" err="1"/>
              <a:t>AutoRegression</a:t>
            </a:r>
            <a:r>
              <a:rPr lang="en-US" altLang="zh-CN" dirty="0"/>
              <a:t> Paradigm for Scalable Sequence Generation[Cheng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CE26CB-27A1-FC51-4C44-D97F55CC1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250" y="4050807"/>
            <a:ext cx="12852488" cy="6371876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41A28DA-3AB1-6B4C-B500-DF88E09C8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44</a:t>
            </a:fld>
            <a:endParaRPr lang="zh-CN" altLang="en-US" sz="1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6A45408-F87A-3893-0802-D6A411E74320}"/>
              </a:ext>
            </a:extLst>
          </p:cNvPr>
          <p:cNvSpPr txBox="1"/>
          <p:nvPr/>
        </p:nvSpPr>
        <p:spPr>
          <a:xfrm>
            <a:off x="17291050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III Block-AR </a:t>
            </a:r>
            <a:r>
              <a:rPr lang="en-US" altLang="zh-CN" b="1" dirty="0" err="1"/>
              <a:t>dLLM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013212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ED6D7-2A29-1C70-DFE9-62DE9E4D4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8874BE-4FD1-4F9E-AF83-CCA910953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SDAR-Chat 30B-A3B Shows High TPF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187839E-28DD-5D69-1C0C-08A3323D682A}"/>
              </a:ext>
            </a:extLst>
          </p:cNvPr>
          <p:cNvSpPr txBox="1"/>
          <p:nvPr/>
        </p:nvSpPr>
        <p:spPr>
          <a:xfrm>
            <a:off x="1746250" y="2149475"/>
            <a:ext cx="142805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Larger models consistently achieve higher TPF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/>
              <a:t>Reducing a model’s predictive entropy directly translate into greater decoding efficiency</a:t>
            </a:r>
            <a:r>
              <a:rPr lang="en-US" altLang="zh-CN" sz="2400" dirty="0"/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RL/distillation may bring better TPF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Bridge between </a:t>
            </a:r>
            <a:r>
              <a:rPr lang="en-US" altLang="zh-CN" sz="2400" dirty="0" err="1"/>
              <a:t>Algr</a:t>
            </a:r>
            <a:r>
              <a:rPr lang="en-US" altLang="zh-CN" sz="2400" dirty="0"/>
              <a:t> and Sys</a:t>
            </a:r>
            <a:endParaRPr lang="zh-CN" alt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AAA1031-ABD7-9875-4F44-035345F9B884}"/>
              </a:ext>
            </a:extLst>
          </p:cNvPr>
          <p:cNvSpPr txBox="1"/>
          <p:nvPr/>
        </p:nvSpPr>
        <p:spPr>
          <a:xfrm>
            <a:off x="0" y="10898497"/>
            <a:ext cx="1295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SDAR: A Synergistic Diffusion-</a:t>
            </a:r>
            <a:r>
              <a:rPr lang="en-US" altLang="zh-CN" dirty="0" err="1"/>
              <a:t>AutoRegression</a:t>
            </a:r>
            <a:r>
              <a:rPr lang="en-US" altLang="zh-CN" dirty="0"/>
              <a:t> Paradigm for Scalable Sequence Generation[Cheng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CD6033-4563-DBF4-51E4-C3478D635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676" y="4531992"/>
            <a:ext cx="13195496" cy="59645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E4CD692-F390-E2F5-337F-88D2E019A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050" y="1597234"/>
            <a:ext cx="4333333" cy="952381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5EFA6C-94F6-F8CF-0AE9-02BABDCBD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45</a:t>
            </a:fld>
            <a:endParaRPr lang="zh-CN" altLang="en-US" sz="1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1DA73C4-8777-1E54-FFE6-317C1E825BA1}"/>
              </a:ext>
            </a:extLst>
          </p:cNvPr>
          <p:cNvSpPr txBox="1"/>
          <p:nvPr/>
        </p:nvSpPr>
        <p:spPr>
          <a:xfrm>
            <a:off x="17291050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III Block-AR </a:t>
            </a:r>
            <a:r>
              <a:rPr lang="en-US" altLang="zh-CN" b="1" dirty="0" err="1"/>
              <a:t>dLLM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117138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4FE24-ED21-416C-C4F5-2E17CB161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DCF20B-935F-0E04-E1F6-0999AA6C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Reasoning potential of SDAR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4B6C5C-A039-B6A0-CDA1-75E050D2D3C9}"/>
              </a:ext>
            </a:extLst>
          </p:cNvPr>
          <p:cNvSpPr txBox="1"/>
          <p:nvPr/>
        </p:nvSpPr>
        <p:spPr>
          <a:xfrm>
            <a:off x="527050" y="1590222"/>
            <a:ext cx="14280515" cy="2978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Base model: </a:t>
            </a:r>
            <a:r>
              <a:rPr lang="en-US" altLang="zh-CN" sz="2400" b="1" dirty="0"/>
              <a:t>Qwen3-30B-A3B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Train with: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400" b="1" dirty="0"/>
              <a:t>1T</a:t>
            </a:r>
            <a:r>
              <a:rPr lang="en-US" altLang="zh-CN" sz="2400" dirty="0"/>
              <a:t> scientific corpus Extensive Domain Pre-training (AR Objective)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altLang="zh-CN" sz="2400" dirty="0"/>
              <a:t>includes a 500B-token followed by a 500B-token annealing dataset.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400" b="1" dirty="0"/>
              <a:t>50B</a:t>
            </a:r>
            <a:r>
              <a:rPr lang="en-US" altLang="zh-CN" sz="2400" dirty="0"/>
              <a:t> Paradigm Conversion to SDAR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400" b="1" dirty="0"/>
              <a:t>0.5B</a:t>
            </a:r>
            <a:r>
              <a:rPr lang="en-US" altLang="zh-CN" sz="2400" dirty="0"/>
              <a:t> high-quality, long </a:t>
            </a:r>
            <a:r>
              <a:rPr lang="en-US" altLang="zh-CN" sz="2400" dirty="0" err="1"/>
              <a:t>CoT</a:t>
            </a:r>
            <a:r>
              <a:rPr lang="en-US" altLang="zh-CN" sz="2400" dirty="0"/>
              <a:t> instruction datasets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Get: </a:t>
            </a:r>
            <a:r>
              <a:rPr lang="en-US" altLang="zh-CN" sz="2400" b="1" dirty="0"/>
              <a:t>SDAR-30B-A3B-Sci </a:t>
            </a:r>
            <a:r>
              <a:rPr lang="en-US" altLang="zh-CN" sz="2400" dirty="0"/>
              <a:t>and</a:t>
            </a:r>
            <a:r>
              <a:rPr lang="en-US" altLang="zh-CN" sz="2400" b="1" dirty="0"/>
              <a:t> AR-30B-A3B-Sci</a:t>
            </a:r>
            <a:r>
              <a:rPr lang="en-US" altLang="zh-CN" sz="2400" dirty="0"/>
              <a:t>(same data but AR loss)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3A50493-C147-8FF9-EE51-0A3B669D639E}"/>
              </a:ext>
            </a:extLst>
          </p:cNvPr>
          <p:cNvSpPr txBox="1"/>
          <p:nvPr/>
        </p:nvSpPr>
        <p:spPr>
          <a:xfrm>
            <a:off x="0" y="10898497"/>
            <a:ext cx="1295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SDAR: A Synergistic Diffusion-</a:t>
            </a:r>
            <a:r>
              <a:rPr lang="en-US" altLang="zh-CN" dirty="0" err="1"/>
              <a:t>AutoRegression</a:t>
            </a:r>
            <a:r>
              <a:rPr lang="en-US" altLang="zh-CN" dirty="0"/>
              <a:t> Paradigm for Scalable Sequence Generation[Cheng at ai., </a:t>
            </a:r>
            <a:r>
              <a:rPr lang="en-US" altLang="zh-CN" dirty="0" err="1"/>
              <a:t>arxiv</a:t>
            </a:r>
            <a:r>
              <a:rPr lang="en-US" altLang="zh-CN" dirty="0"/>
              <a:t>]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19ADBDE-0C19-F598-E386-0A8298445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5959475"/>
            <a:ext cx="9822425" cy="43434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D8D7F8-647E-6DB0-6651-3DF16809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050" y="4623710"/>
            <a:ext cx="9541690" cy="606016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A74368E-0A2C-1044-E374-7DDF88B2AFD3}"/>
              </a:ext>
            </a:extLst>
          </p:cNvPr>
          <p:cNvSpPr txBox="1"/>
          <p:nvPr/>
        </p:nvSpPr>
        <p:spPr>
          <a:xfrm>
            <a:off x="14319250" y="3238514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30B VS SOTA reasoning models like o3/gemini-2.5</a:t>
            </a:r>
            <a:endParaRPr lang="zh-CN" altLang="en-US" sz="24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70F21E-9A7A-C9CF-81F8-D68540750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46</a:t>
            </a:fld>
            <a:endParaRPr lang="zh-CN" altLang="en-US" sz="1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71EB7D2-200B-544E-A299-C32B1F2E2F77}"/>
              </a:ext>
            </a:extLst>
          </p:cNvPr>
          <p:cNvSpPr txBox="1"/>
          <p:nvPr/>
        </p:nvSpPr>
        <p:spPr>
          <a:xfrm>
            <a:off x="17291050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III Block-AR </a:t>
            </a:r>
            <a:r>
              <a:rPr lang="en-US" altLang="zh-CN" b="1" dirty="0" err="1"/>
              <a:t>dLLM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6771986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DBFEA-83B4-3A3C-CB24-4F9E85CD2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396875"/>
            <a:ext cx="16185515" cy="1093470"/>
          </a:xfrm>
        </p:spPr>
        <p:txBody>
          <a:bodyPr/>
          <a:lstStyle/>
          <a:p>
            <a:r>
              <a:rPr lang="en-US" altLang="zh-CN" dirty="0"/>
              <a:t>Presentation Outline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8BF387-E165-ECE2-FF5C-8763BD0EB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650" y="2603500"/>
            <a:ext cx="8229600" cy="7450822"/>
          </a:xfrm>
        </p:spPr>
        <p:txBody>
          <a:bodyPr/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Introduction to diffusion</a:t>
            </a:r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050" dirty="0">
                <a:solidFill>
                  <a:schemeClr val="bg1">
                    <a:lumMod val="85000"/>
                  </a:schemeClr>
                </a:solidFill>
              </a:rPr>
              <a:t>Deep generation models</a:t>
            </a:r>
            <a:endParaRPr lang="en-US" altLang="zh-CN" sz="3200" dirty="0">
              <a:solidFill>
                <a:schemeClr val="bg1">
                  <a:lumMod val="85000"/>
                </a:schemeClr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050" dirty="0">
                <a:solidFill>
                  <a:schemeClr val="bg1">
                    <a:lumMod val="85000"/>
                  </a:schemeClr>
                </a:solidFill>
              </a:rPr>
              <a:t>Denoising score matching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050" dirty="0">
                <a:solidFill>
                  <a:schemeClr val="bg1">
                    <a:lumMod val="85000"/>
                  </a:schemeClr>
                </a:solidFill>
              </a:rPr>
              <a:t>Langevin MCMC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Annealed Langevin Dynamics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DDPM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Diffusion Language model research</a:t>
            </a:r>
            <a:endParaRPr lang="en-US" altLang="zh-CN" sz="3050" dirty="0">
              <a:solidFill>
                <a:schemeClr val="bg1">
                  <a:lumMod val="85000"/>
                </a:schemeClr>
              </a:solidFill>
            </a:endParaRPr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050" dirty="0">
                <a:solidFill>
                  <a:schemeClr val="bg1">
                    <a:lumMod val="85000"/>
                  </a:schemeClr>
                </a:solidFill>
              </a:rPr>
              <a:t>SEDD:</a:t>
            </a:r>
            <a:r>
              <a:rPr lang="zh-CN" altLang="en-US" sz="305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zh-CN" sz="3050" dirty="0">
                <a:solidFill>
                  <a:schemeClr val="bg1">
                    <a:lumMod val="85000"/>
                  </a:schemeClr>
                </a:solidFill>
              </a:rPr>
              <a:t>first </a:t>
            </a:r>
            <a:r>
              <a:rPr lang="en-US" altLang="zh-CN" sz="3050" dirty="0" err="1">
                <a:solidFill>
                  <a:schemeClr val="bg1">
                    <a:lumMod val="85000"/>
                  </a:schemeClr>
                </a:solidFill>
              </a:rPr>
              <a:t>dllm</a:t>
            </a:r>
            <a:endParaRPr lang="en-US" altLang="zh-CN" sz="3050" dirty="0">
              <a:solidFill>
                <a:schemeClr val="bg1">
                  <a:lumMod val="85000"/>
                </a:schemeClr>
              </a:solidFill>
            </a:endParaRPr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LLADA series: scaling to 8B</a:t>
            </a:r>
          </a:p>
          <a:p>
            <a:pPr marL="1371600" lvl="2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Accelerate </a:t>
            </a:r>
            <a:r>
              <a:rPr lang="en-US" altLang="zh-CN" sz="3200" dirty="0" err="1">
                <a:solidFill>
                  <a:schemeClr val="bg1">
                    <a:lumMod val="85000"/>
                  </a:schemeClr>
                </a:solidFill>
              </a:rPr>
              <a:t>dllm</a:t>
            </a: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 with KV-cache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350" dirty="0">
                <a:solidFill>
                  <a:schemeClr val="bg1">
                    <a:lumMod val="85000"/>
                  </a:schemeClr>
                </a:solidFill>
              </a:rPr>
              <a:t>Interpolation of </a:t>
            </a:r>
            <a:r>
              <a:rPr lang="en-US" altLang="zh-CN" sz="3350" dirty="0" err="1">
                <a:solidFill>
                  <a:schemeClr val="bg1">
                    <a:lumMod val="85000"/>
                  </a:schemeClr>
                </a:solidFill>
              </a:rPr>
              <a:t>llm</a:t>
            </a:r>
            <a:r>
              <a:rPr lang="en-US" altLang="zh-CN" sz="3350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US" altLang="zh-CN" sz="3350" dirty="0" err="1">
                <a:solidFill>
                  <a:schemeClr val="bg1">
                    <a:lumMod val="85000"/>
                  </a:schemeClr>
                </a:solidFill>
              </a:rPr>
              <a:t>dllm</a:t>
            </a:r>
            <a:endParaRPr lang="en-US" altLang="zh-CN" sz="3350" dirty="0">
              <a:solidFill>
                <a:schemeClr val="bg1">
                  <a:lumMod val="85000"/>
                </a:schemeClr>
              </a:solidFill>
            </a:endParaRP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Fast-</a:t>
            </a:r>
            <a:r>
              <a:rPr lang="en-US" altLang="zh-CN" sz="3200" dirty="0" err="1">
                <a:solidFill>
                  <a:schemeClr val="bg1">
                    <a:lumMod val="85000"/>
                  </a:schemeClr>
                </a:solidFill>
              </a:rPr>
              <a:t>dllm</a:t>
            </a: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 v2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</a:rPr>
              <a:t>SDAR series</a:t>
            </a:r>
            <a:endParaRPr lang="en-US" altLang="zh-CN" sz="3050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3200" dirty="0"/>
              <a:t>Conclusion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84FE634-4CE9-E440-E60A-78BC92B46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278" y="2606675"/>
            <a:ext cx="12605822" cy="7040892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9630D7-B637-B757-3521-B983D9C9A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47</a:t>
            </a:fld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73204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1EF83-05EB-1119-589F-7F4C0DD88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C2B71-59FF-B014-AF39-01A76D1A6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/>
              <a:t>Conclusion</a:t>
            </a:r>
            <a:endParaRPr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F570C6F1-D671-4024-927D-BC5062B5A405}"/>
              </a:ext>
            </a:extLst>
          </p:cNvPr>
          <p:cNvSpPr txBox="1">
            <a:spLocks/>
          </p:cNvSpPr>
          <p:nvPr/>
        </p:nvSpPr>
        <p:spPr>
          <a:xfrm>
            <a:off x="1080822" y="1997075"/>
            <a:ext cx="18364835" cy="2882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95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/>
              <a:t>LLADA series </a:t>
            </a:r>
            <a:r>
              <a:rPr lang="en-US" altLang="zh-CN" sz="2800" dirty="0" err="1"/>
              <a:t>dllm</a:t>
            </a:r>
            <a:r>
              <a:rPr lang="en-US" altLang="zh-CN" sz="2800" dirty="0"/>
              <a:t> model: </a:t>
            </a:r>
            <a:endParaRPr lang="en-US" altLang="zh-CN" sz="2800" kern="0" dirty="0"/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/>
              <a:t>models as a viable and </a:t>
            </a:r>
            <a:r>
              <a:rPr lang="en-US" altLang="zh-CN" sz="2800" b="1" dirty="0"/>
              <a:t>promising alternative </a:t>
            </a:r>
            <a:r>
              <a:rPr lang="en-US" altLang="zh-CN" sz="2800" dirty="0"/>
              <a:t>to ARMs, challenging the assumption that key LLM capabilities are inherently tied to ARMs.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/>
              <a:t>Higher theoretical performance by </a:t>
            </a:r>
            <a:r>
              <a:rPr lang="en-US" altLang="zh-CN" sz="2800" b="1" dirty="0"/>
              <a:t>bi-direction attention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/>
              <a:t>A more comprehensive learning of data distribution from a </a:t>
            </a:r>
            <a:r>
              <a:rPr lang="en-US" altLang="zh-CN" sz="2800" b="1" dirty="0"/>
              <a:t>global perspective</a:t>
            </a:r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95A163B0-CDC8-4EDD-BE36-1590E0B12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390" y="5654675"/>
            <a:ext cx="18364835" cy="3833550"/>
          </a:xfrm>
        </p:spPr>
        <p:txBody>
          <a:bodyPr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/>
              <a:t>A new language modeling paradigm(e.g. Fast-</a:t>
            </a:r>
            <a:r>
              <a:rPr lang="en-US" altLang="zh-CN" sz="2800" dirty="0" err="1"/>
              <a:t>dllm</a:t>
            </a:r>
            <a:r>
              <a:rPr lang="en-US" altLang="zh-CN" sz="2800" dirty="0"/>
              <a:t> v2/SDAR) very promising for: 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650" dirty="0"/>
              <a:t>lightweight adaptation(1-50B data) that converts a well-trained </a:t>
            </a:r>
            <a:r>
              <a:rPr lang="en-US" altLang="zh-CN" sz="2650" b="1" dirty="0"/>
              <a:t>AR model </a:t>
            </a:r>
            <a:r>
              <a:rPr lang="en-US" altLang="zh-CN" sz="2650" dirty="0"/>
              <a:t>into a </a:t>
            </a:r>
            <a:r>
              <a:rPr lang="en-US" altLang="zh-CN" sz="2650" b="1" dirty="0"/>
              <a:t>block-wise </a:t>
            </a:r>
            <a:r>
              <a:rPr lang="en-US" altLang="zh-CN" sz="2650" b="1" dirty="0" err="1"/>
              <a:t>dllm</a:t>
            </a:r>
            <a:endParaRPr lang="en-US" altLang="zh-CN" sz="2650" b="1" dirty="0"/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650" b="1" dirty="0"/>
              <a:t>Vary-length </a:t>
            </a:r>
            <a:r>
              <a:rPr lang="en-US" altLang="zh-CN" sz="2650" dirty="0"/>
              <a:t>generation instead of fix-content(</a:t>
            </a:r>
            <a:r>
              <a:rPr lang="en-US" altLang="zh-CN" sz="2650" dirty="0" err="1"/>
              <a:t>dllm</a:t>
            </a:r>
            <a:r>
              <a:rPr lang="en-US" altLang="zh-CN" sz="2650" dirty="0"/>
              <a:t>: LLADA/Dream)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650" dirty="0"/>
              <a:t>Enable </a:t>
            </a:r>
            <a:r>
              <a:rPr lang="en-US" altLang="zh-CN" sz="2650" b="1" dirty="0"/>
              <a:t>KV-Cache</a:t>
            </a:r>
            <a:r>
              <a:rPr lang="en-US" altLang="zh-CN" sz="2650" dirty="0"/>
              <a:t> again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/>
              <a:t>scales </a:t>
            </a:r>
            <a:r>
              <a:rPr lang="en-US" altLang="zh-CN" sz="2800" b="1" dirty="0"/>
              <a:t>without compromise </a:t>
            </a:r>
            <a:r>
              <a:rPr lang="en-US" altLang="zh-CN" sz="2800" b="1" dirty="0" err="1"/>
              <a:t>performence</a:t>
            </a:r>
            <a:endParaRPr lang="en-US" altLang="zh-CN" sz="2800" b="1" dirty="0"/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/>
              <a:t>exhibit increasingly </a:t>
            </a:r>
            <a:r>
              <a:rPr lang="en-US" altLang="zh-CN" sz="2800" b="1" dirty="0"/>
              <a:t>higher parallel decoding efficiency</a:t>
            </a:r>
            <a:r>
              <a:rPr lang="en-US" altLang="zh-CN" sz="2800" dirty="0"/>
              <a:t>.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/>
              <a:t>strong reasoning </a:t>
            </a:r>
            <a:r>
              <a:rPr lang="en-US" altLang="zh-CN" sz="2800" dirty="0"/>
              <a:t>and domain-specific capabilities</a:t>
            </a:r>
            <a:endParaRPr lang="en-US" altLang="zh-CN" sz="265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D73FBF-66CA-92F5-247A-8ACFF3DEE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48</a:t>
            </a:fld>
            <a:endParaRPr lang="zh-CN" altLang="en-US" sz="1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51E686-9CA3-D6C4-28D8-D29E06DE2B3B}"/>
              </a:ext>
            </a:extLst>
          </p:cNvPr>
          <p:cNvSpPr txBox="1"/>
          <p:nvPr/>
        </p:nvSpPr>
        <p:spPr>
          <a:xfrm>
            <a:off x="17748250" y="108984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IV Conclusion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3406673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988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4BC18081-95A3-64B1-50B7-AD4E54D93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7872929"/>
            <a:ext cx="7518813" cy="261128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D895E21-952E-6C7B-7D7F-1CA6136F8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320675"/>
            <a:ext cx="16185515" cy="1093470"/>
          </a:xfrm>
        </p:spPr>
        <p:txBody>
          <a:bodyPr>
            <a:normAutofit/>
          </a:bodyPr>
          <a:lstStyle/>
          <a:p>
            <a:r>
              <a:rPr lang="en-US" altLang="zh-CN" sz="4400" dirty="0"/>
              <a:t>Diffusion Model – Denoising Score matching</a:t>
            </a:r>
            <a:endParaRPr lang="zh-CN" altLang="en-US" sz="44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B154586-34F0-8D27-F393-641ADA9B1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2121"/>
            <a:ext cx="8303083" cy="31946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A8483DC-63A9-8C30-647F-9A9137DA4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41" y="1854564"/>
            <a:ext cx="5704762" cy="79047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A276AB-730E-A7C3-2063-9225CB71B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650" y="1825989"/>
            <a:ext cx="12323809" cy="291428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9C577C0-3019-1CBA-3598-6DAE8A651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83965" y="4891441"/>
            <a:ext cx="3239094" cy="138974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9BBB111-A45A-A77E-EB18-D870B6A4AA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2450" y="4797227"/>
            <a:ext cx="7238095" cy="1304762"/>
          </a:xfrm>
          <a:prstGeom prst="rect">
            <a:avLst/>
          </a:prstGeom>
        </p:spPr>
      </p:pic>
      <p:grpSp>
        <p:nvGrpSpPr>
          <p:cNvPr id="14" name="Group 140">
            <a:extLst>
              <a:ext uri="{FF2B5EF4-FFF2-40B4-BE49-F238E27FC236}">
                <a16:creationId xmlns:a16="http://schemas.microsoft.com/office/drawing/2014/main" id="{0C92DFA6-20E2-1E44-80D0-542B2825352D}"/>
              </a:ext>
            </a:extLst>
          </p:cNvPr>
          <p:cNvGrpSpPr/>
          <p:nvPr/>
        </p:nvGrpSpPr>
        <p:grpSpPr>
          <a:xfrm>
            <a:off x="14365482" y="6087156"/>
            <a:ext cx="2043953" cy="822863"/>
            <a:chOff x="6518791" y="3654223"/>
            <a:chExt cx="2093900" cy="810638"/>
          </a:xfrm>
        </p:grpSpPr>
        <p:sp>
          <p:nvSpPr>
            <p:cNvPr id="15" name="Multiply 141">
              <a:extLst>
                <a:ext uri="{FF2B5EF4-FFF2-40B4-BE49-F238E27FC236}">
                  <a16:creationId xmlns:a16="http://schemas.microsoft.com/office/drawing/2014/main" id="{F74AB1D2-EA4C-DF45-8E02-71F0E46979DB}"/>
                </a:ext>
              </a:extLst>
            </p:cNvPr>
            <p:cNvSpPr/>
            <p:nvPr/>
          </p:nvSpPr>
          <p:spPr>
            <a:xfrm>
              <a:off x="6518791" y="3654223"/>
              <a:ext cx="810638" cy="810638"/>
            </a:xfrm>
            <a:prstGeom prst="mathMultiply">
              <a:avLst>
                <a:gd name="adj1" fmla="val 6838"/>
              </a:avLst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6" name="Smiley Face 142">
              <a:extLst>
                <a:ext uri="{FF2B5EF4-FFF2-40B4-BE49-F238E27FC236}">
                  <a16:creationId xmlns:a16="http://schemas.microsoft.com/office/drawing/2014/main" id="{68721D74-9799-5740-AD89-96414CA134DB}"/>
                </a:ext>
              </a:extLst>
            </p:cNvPr>
            <p:cNvSpPr/>
            <p:nvPr/>
          </p:nvSpPr>
          <p:spPr>
            <a:xfrm>
              <a:off x="7859277" y="3694233"/>
              <a:ext cx="753414" cy="753414"/>
            </a:xfrm>
            <a:prstGeom prst="smileyFace">
              <a:avLst>
                <a:gd name="adj" fmla="val -4653"/>
              </a:avLst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3108B1F6-E124-9B09-5A28-4406F4DD6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1719" y="7987922"/>
            <a:ext cx="9952381" cy="2304762"/>
          </a:xfrm>
          <a:prstGeom prst="rect">
            <a:avLst/>
          </a:prstGeom>
        </p:spPr>
      </p:pic>
      <p:sp>
        <p:nvSpPr>
          <p:cNvPr id="24" name="箭头: 下 23">
            <a:extLst>
              <a:ext uri="{FF2B5EF4-FFF2-40B4-BE49-F238E27FC236}">
                <a16:creationId xmlns:a16="http://schemas.microsoft.com/office/drawing/2014/main" id="{811C5640-AF8C-8216-472C-2858B7161669}"/>
              </a:ext>
            </a:extLst>
          </p:cNvPr>
          <p:cNvSpPr/>
          <p:nvPr/>
        </p:nvSpPr>
        <p:spPr>
          <a:xfrm>
            <a:off x="14014450" y="7178675"/>
            <a:ext cx="791301" cy="69425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84263A2B-1F96-2DDD-1075-697DA54BBA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0162" y="7339861"/>
            <a:ext cx="2619057" cy="316657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01CB339-C18C-5B79-B971-69139A0924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84127" y="10083686"/>
            <a:ext cx="5797092" cy="698646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BED699B8-D163-A649-EAE3-1FE1C75491E3}"/>
              </a:ext>
            </a:extLst>
          </p:cNvPr>
          <p:cNvSpPr txBox="1"/>
          <p:nvPr/>
        </p:nvSpPr>
        <p:spPr>
          <a:xfrm>
            <a:off x="0" y="10904105"/>
            <a:ext cx="10296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CS236: Deep Generative Models Fall 2023 detailed syllabus</a:t>
            </a:r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84A7EA-E144-F1E5-9870-6493CF55A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5</a:t>
            </a:fld>
            <a:endParaRPr lang="zh-CN" altLang="en-US" sz="1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A6C10D7-37B4-A6BC-6AC0-D53C8C8D1AD0}"/>
              </a:ext>
            </a:extLst>
          </p:cNvPr>
          <p:cNvSpPr txBox="1"/>
          <p:nvPr/>
        </p:nvSpPr>
        <p:spPr>
          <a:xfrm>
            <a:off x="16529050" y="10898497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 Introduction to diffusion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570598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F45E1-5C37-63F2-3739-E813B0EDA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DD5B25-D8CB-CB30-300A-3D0FF0A4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320675"/>
            <a:ext cx="16185515" cy="1093470"/>
          </a:xfrm>
        </p:spPr>
        <p:txBody>
          <a:bodyPr>
            <a:normAutofit/>
          </a:bodyPr>
          <a:lstStyle/>
          <a:p>
            <a:r>
              <a:rPr lang="en-US" altLang="zh-CN" sz="4400" dirty="0"/>
              <a:t>Diffusion Model – Score matching</a:t>
            </a:r>
            <a:endParaRPr lang="zh-CN" altLang="en-US" sz="4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9069F88-6842-ADB8-E649-7FD5D7BB4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0" y="3700145"/>
            <a:ext cx="15997455" cy="6096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8B3D90A-61D6-0988-4BF6-018D6EEC088A}"/>
              </a:ext>
            </a:extLst>
          </p:cNvPr>
          <p:cNvSpPr txBox="1"/>
          <p:nvPr/>
        </p:nvSpPr>
        <p:spPr>
          <a:xfrm>
            <a:off x="0" y="10912475"/>
            <a:ext cx="10296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CS236: Deep Generative Models Fall 2023 detailed syllabus</a:t>
            </a:r>
          </a:p>
          <a:p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32335E-A7E9-B93A-A7C3-1116FA076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6</a:t>
            </a:fld>
            <a:endParaRPr lang="zh-CN" altLang="en-US" sz="1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907577C-3000-CEA1-C857-CEE6DE4E348E}"/>
              </a:ext>
            </a:extLst>
          </p:cNvPr>
          <p:cNvSpPr txBox="1"/>
          <p:nvPr/>
        </p:nvSpPr>
        <p:spPr>
          <a:xfrm>
            <a:off x="16529050" y="10898497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 Introduction to diffusion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453152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F65E7A-69A1-E5F1-CCDA-0DCA9162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396875"/>
            <a:ext cx="16185515" cy="1093470"/>
          </a:xfrm>
        </p:spPr>
        <p:txBody>
          <a:bodyPr>
            <a:normAutofit/>
          </a:bodyPr>
          <a:lstStyle/>
          <a:p>
            <a:r>
              <a:rPr lang="en-US" altLang="zh-CN" sz="4400" dirty="0"/>
              <a:t>From scores to samples: Langevin MCMC</a:t>
            </a:r>
            <a:endParaRPr lang="zh-CN" altLang="en-US" sz="4400" dirty="0"/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082E0978-268F-1B90-0F47-E6E96ED5F514}"/>
              </a:ext>
            </a:extLst>
          </p:cNvPr>
          <p:cNvGrpSpPr/>
          <p:nvPr/>
        </p:nvGrpSpPr>
        <p:grpSpPr>
          <a:xfrm>
            <a:off x="835847" y="2413851"/>
            <a:ext cx="5234394" cy="6206662"/>
            <a:chOff x="3558076" y="1168872"/>
            <a:chExt cx="2380773" cy="2822992"/>
          </a:xfrm>
        </p:grpSpPr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D083E5D7-D1CD-1812-6DB0-7190006B8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47" t="6990" r="19735" b="12381"/>
            <a:stretch/>
          </p:blipFill>
          <p:spPr>
            <a:xfrm>
              <a:off x="3558076" y="1168872"/>
              <a:ext cx="2380773" cy="2386858"/>
            </a:xfrm>
            <a:prstGeom prst="rect">
              <a:avLst/>
            </a:prstGeom>
          </p:spPr>
        </p:pic>
        <p:sp>
          <p:nvSpPr>
            <p:cNvPr id="20" name="TextBox 22">
              <a:extLst>
                <a:ext uri="{FF2B5EF4-FFF2-40B4-BE49-F238E27FC236}">
                  <a16:creationId xmlns:a16="http://schemas.microsoft.com/office/drawing/2014/main" id="{B03C6FE1-FAED-FD20-77D6-892498F3D1EE}"/>
                </a:ext>
              </a:extLst>
            </p:cNvPr>
            <p:cNvSpPr txBox="1"/>
            <p:nvPr/>
          </p:nvSpPr>
          <p:spPr>
            <a:xfrm>
              <a:off x="3892041" y="3672898"/>
              <a:ext cx="84022" cy="318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957">
                <a:solidFill>
                  <a:schemeClr val="bg2"/>
                </a:solidFill>
              </a:endParaRPr>
            </a:p>
          </p:txBody>
        </p:sp>
      </p:grpSp>
      <p:pic>
        <p:nvPicPr>
          <p:cNvPr id="21" name="langevin.mp4">
            <a:hlinkClick r:id="" action="ppaction://media"/>
            <a:extLst>
              <a:ext uri="{FF2B5EF4-FFF2-40B4-BE49-F238E27FC236}">
                <a16:creationId xmlns:a16="http://schemas.microsoft.com/office/drawing/2014/main" id="{3FE9DA0A-476A-FA9D-58E0-5A1277187E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4463" t="14765" r="21864" b="13673"/>
          <a:stretch/>
        </p:blipFill>
        <p:spPr>
          <a:xfrm>
            <a:off x="13514585" y="2245257"/>
            <a:ext cx="5255085" cy="5255085"/>
          </a:xfrm>
          <a:prstGeom prst="rect">
            <a:avLst/>
          </a:prstGeom>
        </p:spPr>
      </p:pic>
      <p:pic>
        <p:nvPicPr>
          <p:cNvPr id="22" name="grad.mp4">
            <a:hlinkClick r:id="" action="ppaction://media"/>
            <a:extLst>
              <a:ext uri="{FF2B5EF4-FFF2-40B4-BE49-F238E27FC236}">
                <a16:creationId xmlns:a16="http://schemas.microsoft.com/office/drawing/2014/main" id="{E2F7DCAF-4F19-9271-F64D-9F7F7D2479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4420" t="14617" r="21940" b="13481"/>
          <a:stretch/>
        </p:blipFill>
        <p:spPr>
          <a:xfrm>
            <a:off x="7156450" y="2301875"/>
            <a:ext cx="5255085" cy="5283049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747D4A95-8580-B040-4587-A0308C3A01BA}"/>
              </a:ext>
            </a:extLst>
          </p:cNvPr>
          <p:cNvSpPr txBox="1"/>
          <p:nvPr/>
        </p:nvSpPr>
        <p:spPr>
          <a:xfrm>
            <a:off x="2524798" y="7765262"/>
            <a:ext cx="1762021" cy="701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57"/>
              <a:t>Scores</a:t>
            </a: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04753247-7E88-4198-C431-0DBCF69FBA1F}"/>
              </a:ext>
            </a:extLst>
          </p:cNvPr>
          <p:cNvSpPr txBox="1"/>
          <p:nvPr/>
        </p:nvSpPr>
        <p:spPr>
          <a:xfrm>
            <a:off x="7739499" y="7765262"/>
            <a:ext cx="4129657" cy="701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57"/>
              <a:t>Follow the scores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B450DCFE-9527-3A71-3245-4543F9335B8F}"/>
              </a:ext>
            </a:extLst>
          </p:cNvPr>
          <p:cNvSpPr txBox="1"/>
          <p:nvPr/>
        </p:nvSpPr>
        <p:spPr>
          <a:xfrm>
            <a:off x="13767920" y="7631302"/>
            <a:ext cx="4748415" cy="131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957"/>
              <a:t>Follow noisy scores:</a:t>
            </a:r>
          </a:p>
          <a:p>
            <a:pPr algn="ctr"/>
            <a:r>
              <a:rPr lang="en-US" sz="3957"/>
              <a:t>Langevin MCMC</a:t>
            </a:r>
          </a:p>
        </p:txBody>
      </p:sp>
      <p:grpSp>
        <p:nvGrpSpPr>
          <p:cNvPr id="26" name="Group 9">
            <a:extLst>
              <a:ext uri="{FF2B5EF4-FFF2-40B4-BE49-F238E27FC236}">
                <a16:creationId xmlns:a16="http://schemas.microsoft.com/office/drawing/2014/main" id="{78B4B027-8C08-577F-02BA-DC04976E0808}"/>
              </a:ext>
            </a:extLst>
          </p:cNvPr>
          <p:cNvGrpSpPr/>
          <p:nvPr/>
        </p:nvGrpSpPr>
        <p:grpSpPr>
          <a:xfrm>
            <a:off x="13507705" y="9149119"/>
            <a:ext cx="5635078" cy="1438927"/>
            <a:chOff x="6496372" y="4123727"/>
            <a:chExt cx="2563017" cy="654471"/>
          </a:xfrm>
        </p:grpSpPr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A82E75F0-AB1D-F8BB-9AA8-F99B5CBD9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6496372" y="4413655"/>
              <a:ext cx="2563017" cy="364543"/>
            </a:xfrm>
            <a:prstGeom prst="rect">
              <a:avLst/>
            </a:prstGeom>
          </p:spPr>
        </p:pic>
        <p:pic>
          <p:nvPicPr>
            <p:cNvPr id="28" name="Picture 8">
              <a:extLst>
                <a:ext uri="{FF2B5EF4-FFF2-40B4-BE49-F238E27FC236}">
                  <a16:creationId xmlns:a16="http://schemas.microsoft.com/office/drawing/2014/main" id="{945DF391-E06F-56B9-4CA5-11A29F689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7240737" y="4123727"/>
              <a:ext cx="1074285" cy="215994"/>
            </a:xfrm>
            <a:prstGeom prst="rect">
              <a:avLst/>
            </a:prstGeom>
          </p:spPr>
        </p:pic>
      </p:grpSp>
      <p:pic>
        <p:nvPicPr>
          <p:cNvPr id="29" name="Picture 10">
            <a:extLst>
              <a:ext uri="{FF2B5EF4-FFF2-40B4-BE49-F238E27FC236}">
                <a16:creationId xmlns:a16="http://schemas.microsoft.com/office/drawing/2014/main" id="{DA7961E9-2E21-7884-DCAD-F7FBFBBD789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808439" y="9215106"/>
            <a:ext cx="4088988" cy="817798"/>
          </a:xfrm>
          <a:prstGeom prst="rect">
            <a:avLst/>
          </a:prstGeom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39C879A8-ADF4-89E4-9BBF-6DCCB11470C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935647" y="9307801"/>
            <a:ext cx="1001107" cy="457296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E60DB95E-3611-8599-781B-E64B19FF971D}"/>
              </a:ext>
            </a:extLst>
          </p:cNvPr>
          <p:cNvSpPr txBox="1"/>
          <p:nvPr/>
        </p:nvSpPr>
        <p:spPr>
          <a:xfrm>
            <a:off x="14432" y="10928350"/>
            <a:ext cx="10296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CS236: Deep Generative Models Fall 2023 detailed syllabus</a:t>
            </a:r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29FDD6-6D58-0EC1-112B-5D29EA451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7</a:t>
            </a:fld>
            <a:endParaRPr lang="zh-CN" altLang="en-US" sz="1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A3991E8-1521-93E1-B9C0-D9EF7A43312D}"/>
              </a:ext>
            </a:extLst>
          </p:cNvPr>
          <p:cNvSpPr txBox="1"/>
          <p:nvPr/>
        </p:nvSpPr>
        <p:spPr>
          <a:xfrm>
            <a:off x="16529050" y="10898497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 Introduction to diffusion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80079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063B4-C6D5-1095-3D66-E59E66632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BDCEB-753A-2AE6-0EB7-C11C0E60D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396875"/>
            <a:ext cx="21183600" cy="109347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Trading off Data Quality and Estimation Accuracy &amp;&amp; Multi-scale Noise Perturbation </a:t>
            </a:r>
            <a:endParaRPr lang="zh-CN" altLang="en-US" sz="3600" dirty="0"/>
          </a:p>
        </p:txBody>
      </p:sp>
      <p:grpSp>
        <p:nvGrpSpPr>
          <p:cNvPr id="3" name="Group 36">
            <a:extLst>
              <a:ext uri="{FF2B5EF4-FFF2-40B4-BE49-F238E27FC236}">
                <a16:creationId xmlns:a16="http://schemas.microsoft.com/office/drawing/2014/main" id="{FCF5B7BE-EF2F-D699-8BD6-CDC9D941C1C9}"/>
              </a:ext>
            </a:extLst>
          </p:cNvPr>
          <p:cNvGrpSpPr/>
          <p:nvPr/>
        </p:nvGrpSpPr>
        <p:grpSpPr>
          <a:xfrm>
            <a:off x="2240536" y="2160686"/>
            <a:ext cx="13415235" cy="4762236"/>
            <a:chOff x="2313632" y="2692130"/>
            <a:chExt cx="6101686" cy="21660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1">
              <a:extLst>
                <a:ext uri="{FF2B5EF4-FFF2-40B4-BE49-F238E27FC236}">
                  <a16:creationId xmlns:a16="http://schemas.microsoft.com/office/drawing/2014/main" id="{E34634ED-1FF7-A0C0-E91E-7FAB5052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13632" y="2692130"/>
              <a:ext cx="2049494" cy="2166020"/>
            </a:xfrm>
            <a:prstGeom prst="rect">
              <a:avLst/>
            </a:prstGeom>
          </p:spPr>
        </p:pic>
        <p:pic>
          <p:nvPicPr>
            <p:cNvPr id="5" name="Picture 33">
              <a:extLst>
                <a:ext uri="{FF2B5EF4-FFF2-40B4-BE49-F238E27FC236}">
                  <a16:creationId xmlns:a16="http://schemas.microsoft.com/office/drawing/2014/main" id="{258D5D57-114B-3505-F57A-E1C56EA32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39728" y="2692130"/>
              <a:ext cx="2049494" cy="2166020"/>
            </a:xfrm>
            <a:prstGeom prst="rect">
              <a:avLst/>
            </a:prstGeom>
          </p:spPr>
        </p:pic>
        <p:pic>
          <p:nvPicPr>
            <p:cNvPr id="6" name="Picture 35">
              <a:extLst>
                <a:ext uri="{FF2B5EF4-FFF2-40B4-BE49-F238E27FC236}">
                  <a16:creationId xmlns:a16="http://schemas.microsoft.com/office/drawing/2014/main" id="{361AA1BD-8681-BD91-52D0-213A23395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65824" y="2692130"/>
              <a:ext cx="2049494" cy="2166020"/>
            </a:xfrm>
            <a:prstGeom prst="rect">
              <a:avLst/>
            </a:prstGeom>
          </p:spPr>
        </p:pic>
      </p:grpSp>
      <p:grpSp>
        <p:nvGrpSpPr>
          <p:cNvPr id="7" name="Group 21">
            <a:extLst>
              <a:ext uri="{FF2B5EF4-FFF2-40B4-BE49-F238E27FC236}">
                <a16:creationId xmlns:a16="http://schemas.microsoft.com/office/drawing/2014/main" id="{B426361C-1AA2-D5F0-4321-9C6DE22BD0B9}"/>
              </a:ext>
            </a:extLst>
          </p:cNvPr>
          <p:cNvGrpSpPr/>
          <p:nvPr/>
        </p:nvGrpSpPr>
        <p:grpSpPr>
          <a:xfrm>
            <a:off x="3012608" y="2981289"/>
            <a:ext cx="13528325" cy="4697852"/>
            <a:chOff x="4641951" y="2359275"/>
            <a:chExt cx="4388194" cy="1523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7EF3824D-546D-A64A-ED7A-69137C1C0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41951" y="2359275"/>
              <a:ext cx="1441866" cy="1523845"/>
            </a:xfrm>
            <a:prstGeom prst="rect">
              <a:avLst/>
            </a:prstGeom>
          </p:spPr>
        </p:pic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B216CCEE-437E-E5EA-6E42-5F5653F8D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16676" y="2359276"/>
              <a:ext cx="1441866" cy="1523845"/>
            </a:xfrm>
            <a:prstGeom prst="rect">
              <a:avLst/>
            </a:prstGeom>
          </p:spPr>
        </p:pic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0DAEEDC0-58C7-E3B6-9DF4-5D87018CA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88279" y="2359276"/>
              <a:ext cx="1441866" cy="1523845"/>
            </a:xfrm>
            <a:prstGeom prst="rect">
              <a:avLst/>
            </a:prstGeom>
          </p:spPr>
        </p:pic>
      </p:grpSp>
      <p:grpSp>
        <p:nvGrpSpPr>
          <p:cNvPr id="11" name="Group 22">
            <a:extLst>
              <a:ext uri="{FF2B5EF4-FFF2-40B4-BE49-F238E27FC236}">
                <a16:creationId xmlns:a16="http://schemas.microsoft.com/office/drawing/2014/main" id="{FDB2E739-16AB-724E-573D-C28483F1C1A7}"/>
              </a:ext>
            </a:extLst>
          </p:cNvPr>
          <p:cNvGrpSpPr/>
          <p:nvPr/>
        </p:nvGrpSpPr>
        <p:grpSpPr>
          <a:xfrm>
            <a:off x="3932930" y="4242696"/>
            <a:ext cx="13316236" cy="4381058"/>
            <a:chOff x="533124" y="3709511"/>
            <a:chExt cx="4224571" cy="13898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Picture 16">
              <a:extLst>
                <a:ext uri="{FF2B5EF4-FFF2-40B4-BE49-F238E27FC236}">
                  <a16:creationId xmlns:a16="http://schemas.microsoft.com/office/drawing/2014/main" id="{4FD7456E-6A43-C0D8-F449-FAA742C68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479"/>
            <a:stretch/>
          </p:blipFill>
          <p:spPr>
            <a:xfrm>
              <a:off x="533124" y="3717027"/>
              <a:ext cx="1413745" cy="1382373"/>
            </a:xfrm>
            <a:prstGeom prst="rect">
              <a:avLst/>
            </a:prstGeom>
          </p:spPr>
        </p:pic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id="{9416FDB0-E063-9978-C85A-120B6102D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479"/>
            <a:stretch/>
          </p:blipFill>
          <p:spPr>
            <a:xfrm>
              <a:off x="1930205" y="3713683"/>
              <a:ext cx="1413745" cy="1382373"/>
            </a:xfrm>
            <a:prstGeom prst="rect">
              <a:avLst/>
            </a:prstGeom>
          </p:spPr>
        </p:pic>
        <p:pic>
          <p:nvPicPr>
            <p:cNvPr id="14" name="Picture 20">
              <a:extLst>
                <a:ext uri="{FF2B5EF4-FFF2-40B4-BE49-F238E27FC236}">
                  <a16:creationId xmlns:a16="http://schemas.microsoft.com/office/drawing/2014/main" id="{75660AFC-9D78-4494-8B39-D59390754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200"/>
            <a:stretch/>
          </p:blipFill>
          <p:spPr>
            <a:xfrm>
              <a:off x="3343950" y="3709511"/>
              <a:ext cx="1413745" cy="1386546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id="{2BD8FA1B-F839-BDD3-4FC2-146976F771B1}"/>
              </a:ext>
            </a:extLst>
          </p:cNvPr>
          <p:cNvGrpSpPr/>
          <p:nvPr/>
        </p:nvGrpSpPr>
        <p:grpSpPr>
          <a:xfrm>
            <a:off x="4899000" y="5276500"/>
            <a:ext cx="13773995" cy="4479945"/>
            <a:chOff x="2137714" y="3268652"/>
            <a:chExt cx="5682799" cy="18483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4">
              <a:extLst>
                <a:ext uri="{FF2B5EF4-FFF2-40B4-BE49-F238E27FC236}">
                  <a16:creationId xmlns:a16="http://schemas.microsoft.com/office/drawing/2014/main" id="{316F2298-9D17-EC2F-9D25-E0869E841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917"/>
            <a:stretch/>
          </p:blipFill>
          <p:spPr>
            <a:xfrm>
              <a:off x="2137714" y="3268652"/>
              <a:ext cx="1899229" cy="1848311"/>
            </a:xfrm>
            <a:prstGeom prst="rect">
              <a:avLst/>
            </a:prstGeom>
          </p:spPr>
        </p:pic>
        <p:pic>
          <p:nvPicPr>
            <p:cNvPr id="17" name="Picture 26">
              <a:extLst>
                <a:ext uri="{FF2B5EF4-FFF2-40B4-BE49-F238E27FC236}">
                  <a16:creationId xmlns:a16="http://schemas.microsoft.com/office/drawing/2014/main" id="{FD05E100-AB12-E9C3-A3D4-0D3749348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917"/>
            <a:stretch/>
          </p:blipFill>
          <p:spPr>
            <a:xfrm>
              <a:off x="4022362" y="3268652"/>
              <a:ext cx="1899229" cy="1848311"/>
            </a:xfrm>
            <a:prstGeom prst="rect">
              <a:avLst/>
            </a:prstGeom>
          </p:spPr>
        </p:pic>
        <p:pic>
          <p:nvPicPr>
            <p:cNvPr id="31" name="Picture 28">
              <a:extLst>
                <a:ext uri="{FF2B5EF4-FFF2-40B4-BE49-F238E27FC236}">
                  <a16:creationId xmlns:a16="http://schemas.microsoft.com/office/drawing/2014/main" id="{01E00D35-7569-DE4B-8923-22DDBE70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917"/>
            <a:stretch/>
          </p:blipFill>
          <p:spPr>
            <a:xfrm>
              <a:off x="5921284" y="3268652"/>
              <a:ext cx="1899229" cy="1848311"/>
            </a:xfrm>
            <a:prstGeom prst="rect">
              <a:avLst/>
            </a:prstGeom>
          </p:spPr>
        </p:pic>
      </p:grpSp>
      <p:sp>
        <p:nvSpPr>
          <p:cNvPr id="32" name="TextBox 38">
            <a:extLst>
              <a:ext uri="{FF2B5EF4-FFF2-40B4-BE49-F238E27FC236}">
                <a16:creationId xmlns:a16="http://schemas.microsoft.com/office/drawing/2014/main" id="{CAB88C49-1144-9DFE-DBCD-FA3D193AD3B4}"/>
              </a:ext>
            </a:extLst>
          </p:cNvPr>
          <p:cNvSpPr txBox="1"/>
          <p:nvPr/>
        </p:nvSpPr>
        <p:spPr>
          <a:xfrm>
            <a:off x="10197544" y="9501126"/>
            <a:ext cx="3553473" cy="565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78">
                <a:solidFill>
                  <a:srgbClr val="8D3C1E"/>
                </a:solidFill>
              </a:rPr>
              <a:t>Worse data quality!</a:t>
            </a:r>
          </a:p>
        </p:txBody>
      </p:sp>
      <p:sp>
        <p:nvSpPr>
          <p:cNvPr id="33" name="TextBox 39">
            <a:extLst>
              <a:ext uri="{FF2B5EF4-FFF2-40B4-BE49-F238E27FC236}">
                <a16:creationId xmlns:a16="http://schemas.microsoft.com/office/drawing/2014/main" id="{21330550-CC07-8506-6F1C-AD0A0C8FC7C4}"/>
              </a:ext>
            </a:extLst>
          </p:cNvPr>
          <p:cNvSpPr txBox="1"/>
          <p:nvPr/>
        </p:nvSpPr>
        <p:spPr>
          <a:xfrm>
            <a:off x="14318373" y="9501124"/>
            <a:ext cx="4326826" cy="565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78">
                <a:solidFill>
                  <a:srgbClr val="8D3C1E"/>
                </a:solidFill>
              </a:rPr>
              <a:t>Better score estimation!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13A98E9-F2C2-9ED3-4695-24FA915F9F1B}"/>
              </a:ext>
            </a:extLst>
          </p:cNvPr>
          <p:cNvSpPr txBox="1"/>
          <p:nvPr/>
        </p:nvSpPr>
        <p:spPr>
          <a:xfrm>
            <a:off x="0" y="10912475"/>
            <a:ext cx="10296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CS236: Deep Generative Models Fall 2023 detailed syllabus</a:t>
            </a:r>
          </a:p>
          <a:p>
            <a:endParaRPr lang="en-US" altLang="zh-CN" dirty="0"/>
          </a:p>
        </p:txBody>
      </p: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3AA322A5-0101-FA7C-5BD1-0B1194E76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8</a:t>
            </a:fld>
            <a:endParaRPr lang="zh-CN" altLang="en-US" sz="18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680C6CB-9134-3230-00C4-50709CE21905}"/>
              </a:ext>
            </a:extLst>
          </p:cNvPr>
          <p:cNvSpPr txBox="1"/>
          <p:nvPr/>
        </p:nvSpPr>
        <p:spPr>
          <a:xfrm>
            <a:off x="16529050" y="10898497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 Introduction to diffusion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9002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68B19-BEA0-D3BC-44F2-C4C6EB309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C8E19-65FF-5F35-F487-FEA238F57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396875"/>
            <a:ext cx="16185515" cy="1093470"/>
          </a:xfrm>
        </p:spPr>
        <p:txBody>
          <a:bodyPr>
            <a:normAutofit fontScale="90000"/>
          </a:bodyPr>
          <a:lstStyle/>
          <a:p>
            <a:r>
              <a:rPr lang="en-US" altLang="zh-CN" sz="4400" dirty="0"/>
              <a:t>Multi-scale Noise Perturbation and Annealed Langevin Dynamics</a:t>
            </a:r>
            <a:endParaRPr lang="zh-CN" altLang="en-US" sz="4400" dirty="0"/>
          </a:p>
        </p:txBody>
      </p:sp>
      <p:pic>
        <p:nvPicPr>
          <p:cNvPr id="3" name="lengevin1.mp4" descr="langevin1.mp4">
            <a:hlinkClick r:id="" action="ppaction://media"/>
            <a:extLst>
              <a:ext uri="{FF2B5EF4-FFF2-40B4-BE49-F238E27FC236}">
                <a16:creationId xmlns:a16="http://schemas.microsoft.com/office/drawing/2014/main" id="{39FBF0B7-AAE8-2574-27BC-3AAFC67B30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2011" t="11569" r="19557" b="10523"/>
          <a:stretch/>
        </p:blipFill>
        <p:spPr>
          <a:xfrm>
            <a:off x="1435740" y="5502275"/>
            <a:ext cx="4760638" cy="4760638"/>
          </a:xfrm>
          <a:prstGeom prst="rect">
            <a:avLst/>
          </a:prstGeom>
        </p:spPr>
      </p:pic>
      <p:pic>
        <p:nvPicPr>
          <p:cNvPr id="4" name="langevin2.mp4">
            <a:hlinkClick r:id="" action="ppaction://media"/>
            <a:extLst>
              <a:ext uri="{FF2B5EF4-FFF2-40B4-BE49-F238E27FC236}">
                <a16:creationId xmlns:a16="http://schemas.microsoft.com/office/drawing/2014/main" id="{0A1F0DFE-4D1B-B7BD-0E69-0A135A7712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2274" t="11892" r="19624" b="10523"/>
          <a:stretch/>
        </p:blipFill>
        <p:spPr>
          <a:xfrm>
            <a:off x="7706345" y="5495040"/>
            <a:ext cx="4760639" cy="4767873"/>
          </a:xfrm>
          <a:prstGeom prst="rect">
            <a:avLst/>
          </a:prstGeom>
        </p:spPr>
      </p:pic>
      <p:pic>
        <p:nvPicPr>
          <p:cNvPr id="5" name="langevin3.mp4">
            <a:hlinkClick r:id="" action="ppaction://media"/>
            <a:extLst>
              <a:ext uri="{FF2B5EF4-FFF2-40B4-BE49-F238E27FC236}">
                <a16:creationId xmlns:a16="http://schemas.microsoft.com/office/drawing/2014/main" id="{308EC8FC-1A0F-29E5-63BB-A383AA684DF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22184" t="11891" r="19802" b="10994"/>
          <a:stretch/>
        </p:blipFill>
        <p:spPr>
          <a:xfrm>
            <a:off x="13968447" y="5502273"/>
            <a:ext cx="4749557" cy="4735099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B3A9EBA-969E-A3D1-6501-83934C1BFD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4206" y="10323127"/>
            <a:ext cx="568249" cy="39067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64164BB-AED2-49DE-EE36-9B6FAC9AD9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16010" y="10262913"/>
            <a:ext cx="586007" cy="39067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A71B86ED-5F0D-243D-F85E-692A34DBAD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25682" y="10323705"/>
            <a:ext cx="586007" cy="390671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45ED4FC8-1F1A-8E80-1503-BF98A7DEA7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31928" y="5654675"/>
            <a:ext cx="4602072" cy="4593424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D8F4E31F-130E-D460-6666-3B6EAC3999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77105" y="5502274"/>
            <a:ext cx="4792012" cy="47562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6E09DD5-C300-7F40-66D7-CD842D9D8A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6496" y="2432963"/>
            <a:ext cx="13946173" cy="185011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B95166B-F27B-A70A-6741-35C3426CCA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25482" y="1490345"/>
            <a:ext cx="3200400" cy="4053101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DB7900A1-99D8-5FC5-14E2-D38CE967ECDD}"/>
              </a:ext>
            </a:extLst>
          </p:cNvPr>
          <p:cNvSpPr txBox="1"/>
          <p:nvPr/>
        </p:nvSpPr>
        <p:spPr>
          <a:xfrm>
            <a:off x="1212850" y="24542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8BF020C-3266-DC44-726B-EAF426CC229D}"/>
              </a:ext>
            </a:extLst>
          </p:cNvPr>
          <p:cNvSpPr txBox="1"/>
          <p:nvPr/>
        </p:nvSpPr>
        <p:spPr>
          <a:xfrm>
            <a:off x="28286" y="10912475"/>
            <a:ext cx="10296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CS236: Deep Generative Models Fall 2023 detailed syllabus</a:t>
            </a:r>
          </a:p>
          <a:p>
            <a:endParaRPr lang="en-US" altLang="zh-CN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E58115B-CD64-A5A1-E9B5-2AC5C9CCB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FCC8D-02C5-491D-A73F-A2814F8F0B00}" type="slidenum">
              <a:rPr lang="zh-CN" altLang="en-US" smtClean="0"/>
              <a:pPr/>
              <a:t>9</a:t>
            </a:fld>
            <a:endParaRPr lang="zh-CN" altLang="en-US" sz="18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4B024B9-D947-2D6B-876B-CD3254848E0E}"/>
              </a:ext>
            </a:extLst>
          </p:cNvPr>
          <p:cNvSpPr txBox="1"/>
          <p:nvPr/>
        </p:nvSpPr>
        <p:spPr>
          <a:xfrm>
            <a:off x="16529050" y="10898497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 Introduction to diffusion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91463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91 0.00126 L -2.43209E-6 4.14374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5" y="-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54 -0.00028 L 4.34618E-6 4.49186E-7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7" y="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3434</TotalTime>
  <Words>2068</Words>
  <Application>Microsoft Office PowerPoint</Application>
  <PresentationFormat>自定义</PresentationFormat>
  <Paragraphs>353</Paragraphs>
  <Slides>49</Slides>
  <Notes>1</Notes>
  <HiddenSlides>0</HiddenSlides>
  <MMClips>5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52" baseType="lpstr">
      <vt:lpstr>等线</vt:lpstr>
      <vt:lpstr>Arial</vt:lpstr>
      <vt:lpstr>Office Theme</vt:lpstr>
      <vt:lpstr>A new Language paradigm:  diffusion Large Language Model</vt:lpstr>
      <vt:lpstr>Presentation Outline</vt:lpstr>
      <vt:lpstr>Presentation Outline</vt:lpstr>
      <vt:lpstr>Deep Generative Models</vt:lpstr>
      <vt:lpstr>Diffusion Model – Denoising Score matching</vt:lpstr>
      <vt:lpstr>Diffusion Model – Score matching</vt:lpstr>
      <vt:lpstr>From scores to samples: Langevin MCMC</vt:lpstr>
      <vt:lpstr>Trading off Data Quality and Estimation Accuracy &amp;&amp; Multi-scale Noise Perturbation </vt:lpstr>
      <vt:lpstr>Multi-scale Noise Perturbation and Annealed Langevin Dynamics</vt:lpstr>
      <vt:lpstr>Experiments: Sampling</vt:lpstr>
      <vt:lpstr>Denoising Diffusion Probabilistic Models (DDPM)</vt:lpstr>
      <vt:lpstr>Denoising Diffusion Probabilistic Models (DDPM)</vt:lpstr>
      <vt:lpstr>Presentation Outline</vt:lpstr>
      <vt:lpstr>SOTA discrete generation: Autoregressive/AR Modeling</vt:lpstr>
      <vt:lpstr>Diffusion for NLP?</vt:lpstr>
      <vt:lpstr>SEDD: loss function design</vt:lpstr>
      <vt:lpstr>SEDD: define Forward and Backward for diffusion</vt:lpstr>
      <vt:lpstr>SEDD: define Forward and Backward for diffusion</vt:lpstr>
      <vt:lpstr>SEDD: pseudocode for train and sample</vt:lpstr>
      <vt:lpstr>SEDD: evaluation</vt:lpstr>
      <vt:lpstr>RADD: simplified SEDD</vt:lpstr>
      <vt:lpstr>RADD: simplified Loss function</vt:lpstr>
      <vt:lpstr>RADD: simplified sample method</vt:lpstr>
      <vt:lpstr>Recap: scaling-law for AR LLM</vt:lpstr>
      <vt:lpstr>SMDM: scaling-law for dllm</vt:lpstr>
      <vt:lpstr>SMDM: scaling-law for dllm</vt:lpstr>
      <vt:lpstr>LLADA: first 8B dllm</vt:lpstr>
      <vt:lpstr>LLADA: first 8B dllm</vt:lpstr>
      <vt:lpstr>Diffusion’s CFG train and sample</vt:lpstr>
      <vt:lpstr>LLADA’s CFG sampling </vt:lpstr>
      <vt:lpstr>FAST-DLLM : enforced KV-Cache</vt:lpstr>
      <vt:lpstr>FAST-DLLM : enforced KV-Cache</vt:lpstr>
      <vt:lpstr>FAST-DLLM : Confidence-Aware Parallel Decoding</vt:lpstr>
      <vt:lpstr>FAST-DLLM : Evaluation</vt:lpstr>
      <vt:lpstr>Presentation Outline</vt:lpstr>
      <vt:lpstr>FAST-DLLM V2: Efficient Block-Diffusion LLM</vt:lpstr>
      <vt:lpstr>FAST-DLLM V2: Training Process</vt:lpstr>
      <vt:lpstr>FAST-DLLM V2: Block-wise Attention Masking.</vt:lpstr>
      <vt:lpstr>FAST-DLLM V2: Inference Process</vt:lpstr>
      <vt:lpstr>SDAR: A Synergistic Diffusion-AutoRegression Paradigm for Scalable Sequence Generation</vt:lpstr>
      <vt:lpstr>SDAR: Same Inference As Fastdllm-v2</vt:lpstr>
      <vt:lpstr>SDAR: fundamental comparison between AR and MDLM</vt:lpstr>
      <vt:lpstr>SDAR: Scaling SDAR</vt:lpstr>
      <vt:lpstr>SDAR-Chat 30B-A3B Shows Less Sensitivity</vt:lpstr>
      <vt:lpstr>SDAR-Chat 30B-A3B Shows High TPF</vt:lpstr>
      <vt:lpstr>Reasoning potential of SDAR</vt:lpstr>
      <vt:lpstr>Presentation Outline</vt:lpstr>
      <vt:lpstr>Conclusion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QServe-MLSys</dc:title>
  <cp:lastModifiedBy>M5479</cp:lastModifiedBy>
  <cp:revision>46</cp:revision>
  <dcterms:created xsi:type="dcterms:W3CDTF">2025-09-26T15:58:14Z</dcterms:created>
  <dcterms:modified xsi:type="dcterms:W3CDTF">2025-12-26T15:20:34Z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2025-05-14T00:00:00Z</vt:filetime>
  </property>
  <property fmtid="{D5CDD505-2E9C-101B-9397-08002B2CF9AE}" pid="3" name="Creator">
    <vt:lpwstr>Keynote</vt:lpwstr>
  </property>
  <property fmtid="{D5CDD505-2E9C-101B-9397-08002B2CF9AE}" pid="4" name="LastSaved">
    <vt:filetime>2025-09-26T00:00:00Z</vt:filetime>
  </property>
</Properties>
</file>